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17.svg" ContentType="image/svg+xml"/>
  <Override PartName="/ppt/media/image19.svg" ContentType="image/svg+xml"/>
  <Override PartName="/ppt/media/image21.svg" ContentType="image/svg+xml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8288000" cy="10287000"/>
  <p:notesSz cx="6858000" cy="9144000"/>
  <p:embeddedFontLst>
    <p:embeddedFont>
      <p:font typeface="Open Sans Extra Bold" panose="020B0906030804020204"/>
      <p:bold r:id="rId24"/>
    </p:embeddedFont>
    <p:embeddedFont>
      <p:font typeface="Canva Sans Bold" panose="020B0803030501040103"/>
      <p:bold r:id="rId25"/>
    </p:embeddedFont>
    <p:embeddedFont>
      <p:font typeface="Aileron Bold" panose="00000800000000000000"/>
      <p:bold r:id="rId26"/>
    </p:embeddedFont>
    <p:embeddedFont>
      <p:font typeface="Aileron Italics" panose="00000500000000000000"/>
      <p:italic r:id="rId27"/>
    </p:embeddedFont>
    <p:embeddedFont>
      <p:font typeface="Poppins Bold" panose="00000800000000000000"/>
      <p:bold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9.fntdata"/><Relationship Id="rId31" Type="http://schemas.openxmlformats.org/officeDocument/2006/relationships/font" Target="fonts/font8.fntdata"/><Relationship Id="rId30" Type="http://schemas.openxmlformats.org/officeDocument/2006/relationships/font" Target="fonts/font7.fntdata"/><Relationship Id="rId3" Type="http://schemas.openxmlformats.org/officeDocument/2006/relationships/slide" Target="slides/slide1.xml"/><Relationship Id="rId29" Type="http://schemas.openxmlformats.org/officeDocument/2006/relationships/font" Target="fonts/font6.fntdata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579212" y="3352951"/>
            <a:ext cx="10862964" cy="4940726"/>
            <a:chOff x="0" y="0"/>
            <a:chExt cx="14483952" cy="658763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t="19" b="19"/>
            <a:stretch>
              <a:fillRect/>
            </a:stretch>
          </p:blipFill>
          <p:spPr>
            <a:xfrm>
              <a:off x="0" y="0"/>
              <a:ext cx="14483952" cy="6587635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513076" y="2947529"/>
            <a:ext cx="5629973" cy="6115050"/>
            <a:chOff x="0" y="0"/>
            <a:chExt cx="5574885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574885" cy="6055216"/>
            </a:xfrm>
            <a:custGeom>
              <a:avLst/>
              <a:gdLst/>
              <a:ahLst/>
              <a:cxnLst/>
              <a:rect l="l" t="t" r="r" b="b"/>
              <a:pathLst>
                <a:path w="5574885" h="6055216">
                  <a:moveTo>
                    <a:pt x="5450425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450425" y="0"/>
                  </a:lnTo>
                  <a:cubicBezTo>
                    <a:pt x="5519005" y="0"/>
                    <a:pt x="5574885" y="55880"/>
                    <a:pt x="5574885" y="124460"/>
                  </a:cubicBezTo>
                  <a:lnTo>
                    <a:pt x="5574885" y="5930756"/>
                  </a:lnTo>
                  <a:cubicBezTo>
                    <a:pt x="5574885" y="5999336"/>
                    <a:pt x="5519005" y="6055216"/>
                    <a:pt x="5450425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915968" y="1268285"/>
            <a:ext cx="12847621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MARKET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68545" y="3697950"/>
            <a:ext cx="4753937" cy="1482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65"/>
              </a:lnSpc>
              <a:spcBef>
                <a:spcPct val="0"/>
              </a:spcBef>
            </a:pPr>
            <a:r>
              <a:rPr lang="en-US" sz="2700" b="1" spc="105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Displays real-time cryptocurrency prices and trends to help users track market performance.</a:t>
            </a:r>
            <a:endParaRPr lang="en-US" sz="2700" b="1" spc="105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68545" y="5459356"/>
            <a:ext cx="5374504" cy="3336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Displays a list of cryptocurrencies including their prices , percentage changes and trading volume.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Fetches live data from extrernal APIs for real-time updates.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</a:p>
          <a:p>
            <a:pPr algn="l">
              <a:lnSpc>
                <a:spcPts val="2990"/>
              </a:lnSpc>
            </a:pPr>
          </a:p>
          <a:p>
            <a:pPr marL="0" lvl="0" indent="0" algn="l">
              <a:lnSpc>
                <a:spcPts val="299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026574" y="3590039"/>
            <a:ext cx="10779083" cy="4830030"/>
            <a:chOff x="0" y="0"/>
            <a:chExt cx="14372111" cy="644004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t="1426" b="1426"/>
            <a:stretch>
              <a:fillRect/>
            </a:stretch>
          </p:blipFill>
          <p:spPr>
            <a:xfrm>
              <a:off x="0" y="0"/>
              <a:ext cx="14372111" cy="644004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601724" y="3143250"/>
            <a:ext cx="5965494" cy="6115050"/>
            <a:chOff x="0" y="0"/>
            <a:chExt cx="5907123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771399" y="4055879"/>
            <a:ext cx="5626144" cy="81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Helps Users to manage their investments.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38769" y="5095875"/>
            <a:ext cx="5728449" cy="2965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Add, Edit or delete stocks in the portfolio.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Displays total investments and profits/losses.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  <a:r>
              <a:rPr lang="en-US" sz="2135" b="1" spc="6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Budget management tools.</a:t>
            </a:r>
            <a:endParaRPr lang="en-US" sz="2135" b="1" spc="6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90"/>
              </a:lnSpc>
            </a:pPr>
          </a:p>
          <a:p>
            <a:pPr algn="l">
              <a:lnSpc>
                <a:spcPts val="2990"/>
              </a:lnSpc>
            </a:pPr>
          </a:p>
          <a:p>
            <a:pPr marL="0" lvl="0" indent="0" algn="l">
              <a:lnSpc>
                <a:spcPts val="2990"/>
              </a:lnSpc>
              <a:spcBef>
                <a:spcPct val="0"/>
              </a:spcBef>
            </a:pPr>
          </a:p>
        </p:txBody>
      </p:sp>
      <p:sp>
        <p:nvSpPr>
          <p:cNvPr id="8" name="TextBox 8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PORTFOLIO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08797" y="2835689"/>
            <a:ext cx="5795819" cy="6115050"/>
            <a:chOff x="0" y="0"/>
            <a:chExt cx="5739108" cy="60552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739109" cy="6055216"/>
            </a:xfrm>
            <a:custGeom>
              <a:avLst/>
              <a:gdLst/>
              <a:ahLst/>
              <a:cxnLst/>
              <a:rect l="l" t="t" r="r" b="b"/>
              <a:pathLst>
                <a:path w="5739109" h="6055216">
                  <a:moveTo>
                    <a:pt x="5614648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614648" y="0"/>
                  </a:lnTo>
                  <a:cubicBezTo>
                    <a:pt x="5683228" y="0"/>
                    <a:pt x="5739109" y="55880"/>
                    <a:pt x="5739109" y="124460"/>
                  </a:cubicBezTo>
                  <a:lnTo>
                    <a:pt x="5739109" y="5930756"/>
                  </a:lnTo>
                  <a:cubicBezTo>
                    <a:pt x="5739109" y="5999336"/>
                    <a:pt x="5683228" y="6055216"/>
                    <a:pt x="5614648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6654844" y="3630032"/>
            <a:ext cx="11301259" cy="4526365"/>
          </a:xfrm>
          <a:custGeom>
            <a:avLst/>
            <a:gdLst/>
            <a:ahLst/>
            <a:cxnLst/>
            <a:rect l="l" t="t" r="r" b="b"/>
            <a:pathLst>
              <a:path w="11301259" h="4526365">
                <a:moveTo>
                  <a:pt x="0" y="0"/>
                </a:moveTo>
                <a:lnTo>
                  <a:pt x="11301259" y="0"/>
                </a:lnTo>
                <a:lnTo>
                  <a:pt x="11301259" y="4526364"/>
                </a:lnTo>
                <a:lnTo>
                  <a:pt x="0" y="452636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b="-12354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3398102"/>
            <a:ext cx="5626144" cy="81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Provides budgeting tools to track expenses and savings.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4741919"/>
            <a:ext cx="5345366" cy="3511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0"/>
              </a:lnSpc>
            </a:pPr>
            <a:r>
              <a:rPr lang="en-US" sz="1995" b="1" spc="59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1995" b="1" spc="59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790"/>
              </a:lnSpc>
            </a:pPr>
            <a:r>
              <a:rPr lang="en-US" sz="1995" b="1" spc="59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Set financial goals and limits.</a:t>
            </a:r>
            <a:endParaRPr lang="en-US" sz="1995" b="1" spc="59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790"/>
              </a:lnSpc>
            </a:pPr>
            <a:r>
              <a:rPr lang="en-US" sz="1995" b="1" spc="59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calculate profits and losses based on market trends.</a:t>
            </a:r>
            <a:endParaRPr lang="en-US" sz="1995" b="1" spc="59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790"/>
              </a:lnSpc>
            </a:pPr>
            <a:r>
              <a:rPr lang="en-US" sz="1995" b="1" spc="59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Interactive visualizations.</a:t>
            </a:r>
            <a:endParaRPr lang="en-US" sz="1995" b="1" spc="59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</a:p>
        </p:txBody>
      </p:sp>
      <p:sp>
        <p:nvSpPr>
          <p:cNvPr id="7" name="TextBox 7"/>
          <p:cNvSpPr txBox="1"/>
          <p:nvPr/>
        </p:nvSpPr>
        <p:spPr>
          <a:xfrm>
            <a:off x="2915968" y="1268285"/>
            <a:ext cx="12847621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BUDGET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000" y="2508647"/>
            <a:ext cx="6780790" cy="3057525"/>
            <a:chOff x="0" y="0"/>
            <a:chExt cx="9041053" cy="40767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l="239" r="239"/>
            <a:stretch>
              <a:fillRect/>
            </a:stretch>
          </p:blipFill>
          <p:spPr>
            <a:xfrm>
              <a:off x="0" y="0"/>
              <a:ext cx="9041053" cy="40767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2244688" y="2944643"/>
            <a:ext cx="5965494" cy="6115050"/>
            <a:chOff x="0" y="0"/>
            <a:chExt cx="5907123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9144000" y="6200775"/>
            <a:ext cx="6780790" cy="3057525"/>
            <a:chOff x="0" y="0"/>
            <a:chExt cx="9041053" cy="407670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/>
            <a:srcRect l="3427" r="3427"/>
            <a:stretch>
              <a:fillRect/>
            </a:stretch>
          </p:blipFill>
          <p:spPr>
            <a:xfrm>
              <a:off x="0" y="0"/>
              <a:ext cx="9041053" cy="4076700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2584037" y="3582298"/>
            <a:ext cx="5626144" cy="121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Acts as an educational resource for users to understand investments.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724426" y="5105400"/>
            <a:ext cx="5345366" cy="4218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0"/>
              </a:lnSpc>
            </a:pPr>
            <a:r>
              <a:rPr lang="en-US" sz="1995" spc="59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Key Features:</a:t>
            </a:r>
            <a:endParaRPr lang="en-US" sz="1995" spc="59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790"/>
              </a:lnSpc>
            </a:pPr>
            <a:r>
              <a:rPr lang="en-US" sz="1995" spc="59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Tutorials and articles about cryptocurrency and investments.</a:t>
            </a:r>
            <a:endParaRPr lang="en-US" sz="1995" spc="59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790"/>
              </a:lnSpc>
            </a:pPr>
            <a:r>
              <a:rPr lang="en-US" sz="1995" spc="59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video or infographics explaining market terms.</a:t>
            </a:r>
            <a:endParaRPr lang="en-US" sz="1995" spc="59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790"/>
              </a:lnSpc>
            </a:pPr>
            <a:r>
              <a:rPr lang="en-US" sz="1995" spc="59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links to external resources for deeper learning.</a:t>
            </a:r>
            <a:endParaRPr lang="en-US" sz="1995" spc="59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algn="l">
              <a:lnSpc>
                <a:spcPts val="2790"/>
              </a:lnSpc>
            </a:pPr>
          </a:p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</a:p>
        </p:txBody>
      </p:sp>
      <p:sp>
        <p:nvSpPr>
          <p:cNvPr id="10" name="TextBox 10"/>
          <p:cNvSpPr txBox="1"/>
          <p:nvPr/>
        </p:nvSpPr>
        <p:spPr>
          <a:xfrm>
            <a:off x="2724426" y="625203"/>
            <a:ext cx="12847621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LEARN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414363" y="3143250"/>
            <a:ext cx="5965494" cy="6115050"/>
            <a:chOff x="0" y="0"/>
            <a:chExt cx="5907123" cy="60552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2584037" y="3582298"/>
            <a:ext cx="5626144" cy="81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Displays User profile information.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915968" y="5105400"/>
            <a:ext cx="5153825" cy="40684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90"/>
              </a:lnSpc>
            </a:pPr>
            <a:r>
              <a:rPr lang="en-US" sz="1920" spc="5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Key Features:</a:t>
            </a:r>
            <a:endParaRPr lang="en-US" sz="1920" spc="5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690"/>
              </a:lnSpc>
            </a:pPr>
            <a:r>
              <a:rPr lang="en-US" sz="1920" spc="5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Shows username , email and account details.</a:t>
            </a:r>
            <a:endParaRPr lang="en-US" sz="1920" spc="5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690"/>
              </a:lnSpc>
            </a:pPr>
            <a:r>
              <a:rPr lang="en-US" sz="1920" spc="5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Provides options to edit profile information.</a:t>
            </a:r>
            <a:endParaRPr lang="en-US" sz="1920" spc="5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690"/>
              </a:lnSpc>
            </a:pPr>
            <a:r>
              <a:rPr lang="en-US" sz="1920" spc="5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Allows users to logout securely.</a:t>
            </a:r>
            <a:endParaRPr lang="en-US" sz="1920" spc="5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2690"/>
              </a:lnSpc>
            </a:pPr>
          </a:p>
          <a:p>
            <a:pPr algn="l">
              <a:lnSpc>
                <a:spcPts val="2690"/>
              </a:lnSpc>
            </a:pPr>
          </a:p>
          <a:p>
            <a:pPr algn="l">
              <a:lnSpc>
                <a:spcPts val="2690"/>
              </a:lnSpc>
            </a:pPr>
          </a:p>
          <a:p>
            <a:pPr algn="l">
              <a:lnSpc>
                <a:spcPts val="2690"/>
              </a:lnSpc>
            </a:pPr>
          </a:p>
          <a:p>
            <a:pPr algn="l">
              <a:lnSpc>
                <a:spcPts val="2690"/>
              </a:lnSpc>
            </a:pPr>
          </a:p>
          <a:p>
            <a:pPr algn="l">
              <a:lnSpc>
                <a:spcPts val="2690"/>
              </a:lnSpc>
            </a:pPr>
          </a:p>
          <a:p>
            <a:pPr marL="0" lvl="0" indent="0" algn="l">
              <a:lnSpc>
                <a:spcPts val="2690"/>
              </a:lnSpc>
              <a:spcBef>
                <a:spcPct val="0"/>
              </a:spcBef>
            </a:pPr>
          </a:p>
        </p:txBody>
      </p:sp>
      <p:sp>
        <p:nvSpPr>
          <p:cNvPr id="6" name="TextBox 6"/>
          <p:cNvSpPr txBox="1"/>
          <p:nvPr/>
        </p:nvSpPr>
        <p:spPr>
          <a:xfrm>
            <a:off x="2915968" y="1268285"/>
            <a:ext cx="12847621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PROFILE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grpSp>
        <p:nvGrpSpPr>
          <p:cNvPr id="7" name="Group 7"/>
          <p:cNvGrpSpPr/>
          <p:nvPr/>
        </p:nvGrpSpPr>
        <p:grpSpPr>
          <a:xfrm rot="0">
            <a:off x="9339779" y="3563248"/>
            <a:ext cx="7919521" cy="5054295"/>
            <a:chOff x="0" y="0"/>
            <a:chExt cx="10559362" cy="673906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1"/>
            <a:srcRect l="2893" t="3732" r="248" b="8741"/>
            <a:stretch>
              <a:fillRect/>
            </a:stretch>
          </p:blipFill>
          <p:spPr>
            <a:xfrm>
              <a:off x="0" y="0"/>
              <a:ext cx="10559362" cy="67390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286062" y="3199991"/>
            <a:ext cx="808968" cy="808968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grpSp>
        <p:nvGrpSpPr>
          <p:cNvPr id="4" name="Group 4"/>
          <p:cNvGrpSpPr/>
          <p:nvPr/>
        </p:nvGrpSpPr>
        <p:grpSpPr>
          <a:xfrm rot="0">
            <a:off x="8286062" y="4541120"/>
            <a:ext cx="808968" cy="808968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grpSp>
        <p:nvGrpSpPr>
          <p:cNvPr id="6" name="Group 6"/>
          <p:cNvGrpSpPr/>
          <p:nvPr/>
        </p:nvGrpSpPr>
        <p:grpSpPr>
          <a:xfrm rot="0">
            <a:off x="8286062" y="5882249"/>
            <a:ext cx="808968" cy="808968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9760155" y="3152366"/>
            <a:ext cx="6081571" cy="1090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5"/>
              </a:lnSpc>
            </a:pPr>
            <a:r>
              <a:rPr lang="en-US" sz="3235" spc="6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Frontend: HTML,CSS,JavaScript</a:t>
            </a:r>
            <a:endParaRPr lang="en-US" sz="3235" spc="6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404887" y="3175940"/>
            <a:ext cx="571320" cy="71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20"/>
              </a:lnSpc>
            </a:pPr>
            <a:r>
              <a:rPr lang="en-US" sz="3770" b="1" spc="14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1</a:t>
            </a:r>
            <a:endParaRPr lang="en-US" sz="3770" b="1" spc="147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769680" y="4374618"/>
            <a:ext cx="7673418" cy="142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65"/>
              </a:lnSpc>
            </a:pPr>
            <a:r>
              <a:rPr lang="en-US" sz="3485" spc="104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Backend:</a:t>
            </a:r>
            <a:endParaRPr lang="en-US" sz="3485" spc="104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marL="0" lvl="1" indent="0" algn="l">
              <a:lnSpc>
                <a:spcPts val="3065"/>
              </a:lnSpc>
            </a:pPr>
            <a:r>
              <a:rPr lang="en-US" sz="3485" spc="104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Java Spring Boot Framework.</a:t>
            </a:r>
            <a:endParaRPr lang="en-US" sz="3485" spc="104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404887" y="4517069"/>
            <a:ext cx="571320" cy="71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920"/>
              </a:lnSpc>
              <a:spcBef>
                <a:spcPct val="0"/>
              </a:spcBef>
            </a:pPr>
            <a:r>
              <a:rPr lang="en-US" sz="3770" b="1" u="none" spc="14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2</a:t>
            </a:r>
            <a:endParaRPr lang="en-US" sz="3770" b="1" u="none" spc="147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404887" y="5858198"/>
            <a:ext cx="571320" cy="71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920"/>
              </a:lnSpc>
              <a:spcBef>
                <a:spcPct val="0"/>
              </a:spcBef>
            </a:pPr>
            <a:r>
              <a:rPr lang="en-US" sz="3770" b="1" u="none" spc="14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3</a:t>
            </a:r>
            <a:endParaRPr lang="en-US" sz="3770" b="1" u="none" spc="147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07328" y="3726335"/>
            <a:ext cx="6188160" cy="2429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25"/>
              </a:lnSpc>
              <a:spcBef>
                <a:spcPct val="0"/>
              </a:spcBef>
            </a:pPr>
            <a:r>
              <a:rPr lang="en-US" sz="7935" b="1" spc="309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Technology Stack</a:t>
            </a:r>
            <a:endParaRPr lang="en-US" sz="7935" b="1" spc="309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69680" y="5996348"/>
            <a:ext cx="6081571" cy="1090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5"/>
              </a:lnSpc>
            </a:pPr>
            <a:r>
              <a:rPr lang="en-US" sz="3235" spc="6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Database: </a:t>
            </a:r>
            <a:endParaRPr lang="en-US" sz="3235" spc="6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algn="l">
              <a:lnSpc>
                <a:spcPts val="4335"/>
              </a:lnSpc>
            </a:pPr>
            <a:r>
              <a:rPr lang="en-US" sz="3235" spc="67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MySQL</a:t>
            </a:r>
            <a:endParaRPr lang="en-US" sz="3235" spc="67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grpSp>
        <p:nvGrpSpPr>
          <p:cNvPr id="15" name="Group 15"/>
          <p:cNvGrpSpPr/>
          <p:nvPr/>
        </p:nvGrpSpPr>
        <p:grpSpPr>
          <a:xfrm rot="0">
            <a:off x="0" y="0"/>
            <a:ext cx="18288000" cy="686068"/>
            <a:chOff x="0" y="0"/>
            <a:chExt cx="4816593" cy="18069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16592" cy="180693"/>
            </a:xfrm>
            <a:custGeom>
              <a:avLst/>
              <a:gdLst/>
              <a:ahLst/>
              <a:cxnLst/>
              <a:rect l="l" t="t" r="r" b="b"/>
              <a:pathLst>
                <a:path w="4816592" h="180693">
                  <a:moveTo>
                    <a:pt x="0" y="0"/>
                  </a:moveTo>
                  <a:lnTo>
                    <a:pt x="4816592" y="0"/>
                  </a:lnTo>
                  <a:lnTo>
                    <a:pt x="4816592" y="180693"/>
                  </a:lnTo>
                  <a:lnTo>
                    <a:pt x="0" y="180693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816593" cy="2187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8" name="Group 18"/>
          <p:cNvGrpSpPr/>
          <p:nvPr/>
        </p:nvGrpSpPr>
        <p:grpSpPr>
          <a:xfrm rot="0">
            <a:off x="0" y="9715909"/>
            <a:ext cx="18539704" cy="571091"/>
            <a:chOff x="0" y="0"/>
            <a:chExt cx="4882885" cy="15041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882885" cy="150411"/>
            </a:xfrm>
            <a:custGeom>
              <a:avLst/>
              <a:gdLst/>
              <a:ahLst/>
              <a:cxnLst/>
              <a:rect l="l" t="t" r="r" b="b"/>
              <a:pathLst>
                <a:path w="4882885" h="150411">
                  <a:moveTo>
                    <a:pt x="0" y="0"/>
                  </a:moveTo>
                  <a:lnTo>
                    <a:pt x="4882885" y="0"/>
                  </a:lnTo>
                  <a:lnTo>
                    <a:pt x="4882885" y="150411"/>
                  </a:lnTo>
                  <a:lnTo>
                    <a:pt x="0" y="150411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882885" cy="1885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7086283"/>
            <a:ext cx="3525022" cy="2030323"/>
            <a:chOff x="0" y="0"/>
            <a:chExt cx="928401" cy="5347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28401" cy="534735"/>
            </a:xfrm>
            <a:custGeom>
              <a:avLst/>
              <a:gdLst/>
              <a:ahLst/>
              <a:cxnLst/>
              <a:rect l="l" t="t" r="r" b="b"/>
              <a:pathLst>
                <a:path w="928401" h="534735">
                  <a:moveTo>
                    <a:pt x="0" y="0"/>
                  </a:moveTo>
                  <a:lnTo>
                    <a:pt x="928401" y="0"/>
                  </a:lnTo>
                  <a:lnTo>
                    <a:pt x="928401" y="534735"/>
                  </a:lnTo>
                  <a:lnTo>
                    <a:pt x="0" y="534735"/>
                  </a:lnTo>
                  <a:close/>
                </a:path>
              </a:pathLst>
            </a:custGeom>
            <a:solidFill>
              <a:srgbClr val="4FCDC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928401" cy="6109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0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3909698" y="8499438"/>
            <a:ext cx="644024" cy="617168"/>
            <a:chOff x="0" y="0"/>
            <a:chExt cx="6350000" cy="63398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8B6B4">
                <a:alpha val="49804"/>
              </a:srgbClr>
            </a:solidFill>
          </p:spPr>
        </p:sp>
      </p:grpSp>
      <p:grpSp>
        <p:nvGrpSpPr>
          <p:cNvPr id="7" name="Group 7"/>
          <p:cNvGrpSpPr/>
          <p:nvPr/>
        </p:nvGrpSpPr>
        <p:grpSpPr>
          <a:xfrm rot="0">
            <a:off x="3424163" y="6469115"/>
            <a:ext cx="4010557" cy="2030323"/>
            <a:chOff x="0" y="0"/>
            <a:chExt cx="1056278" cy="53473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56278" cy="534735"/>
            </a:xfrm>
            <a:custGeom>
              <a:avLst/>
              <a:gdLst/>
              <a:ahLst/>
              <a:cxnLst/>
              <a:rect l="l" t="t" r="r" b="b"/>
              <a:pathLst>
                <a:path w="1056278" h="534735">
                  <a:moveTo>
                    <a:pt x="0" y="0"/>
                  </a:moveTo>
                  <a:lnTo>
                    <a:pt x="1056278" y="0"/>
                  </a:lnTo>
                  <a:lnTo>
                    <a:pt x="1056278" y="534735"/>
                  </a:lnTo>
                  <a:lnTo>
                    <a:pt x="0" y="534735"/>
                  </a:lnTo>
                  <a:close/>
                </a:path>
              </a:pathLst>
            </a:custGeom>
            <a:solidFill>
              <a:srgbClr val="18B6B4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1056278" cy="582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3780"/>
                </a:lnSpc>
              </a:pPr>
              <a:r>
                <a:rPr lang="en-US" sz="2700" b="1" spc="135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      HTML/CSS/JS</a:t>
              </a:r>
              <a:endParaRPr lang="en-US" sz="2700" b="1" spc="135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6523826" y="5632772"/>
            <a:ext cx="3525022" cy="2030323"/>
            <a:chOff x="0" y="0"/>
            <a:chExt cx="928401" cy="53473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28401" cy="534735"/>
            </a:xfrm>
            <a:custGeom>
              <a:avLst/>
              <a:gdLst/>
              <a:ahLst/>
              <a:cxnLst/>
              <a:rect l="l" t="t" r="r" b="b"/>
              <a:pathLst>
                <a:path w="928401" h="534735">
                  <a:moveTo>
                    <a:pt x="0" y="0"/>
                  </a:moveTo>
                  <a:lnTo>
                    <a:pt x="928401" y="0"/>
                  </a:lnTo>
                  <a:lnTo>
                    <a:pt x="928401" y="534735"/>
                  </a:lnTo>
                  <a:lnTo>
                    <a:pt x="0" y="534735"/>
                  </a:lnTo>
                  <a:close/>
                </a:path>
              </a:pathLst>
            </a:custGeom>
            <a:solidFill>
              <a:srgbClr val="37C9E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928401" cy="5918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80"/>
                </a:lnSpc>
              </a:pPr>
              <a:r>
                <a:rPr lang="en-US" sz="3200" b="1" spc="160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Springboot</a:t>
              </a:r>
              <a:endParaRPr lang="en-US" sz="3200" b="1" spc="160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 rot="0">
            <a:off x="9749295" y="5240138"/>
            <a:ext cx="3525022" cy="2030323"/>
            <a:chOff x="0" y="0"/>
            <a:chExt cx="928401" cy="53473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28401" cy="534735"/>
            </a:xfrm>
            <a:custGeom>
              <a:avLst/>
              <a:gdLst/>
              <a:ahLst/>
              <a:cxnLst/>
              <a:rect l="l" t="t" r="r" b="b"/>
              <a:pathLst>
                <a:path w="928401" h="534735">
                  <a:moveTo>
                    <a:pt x="0" y="0"/>
                  </a:moveTo>
                  <a:lnTo>
                    <a:pt x="928401" y="0"/>
                  </a:lnTo>
                  <a:lnTo>
                    <a:pt x="928401" y="534735"/>
                  </a:lnTo>
                  <a:lnTo>
                    <a:pt x="0" y="534735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928401" cy="5918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40"/>
                </a:lnSpc>
              </a:pPr>
              <a:r>
                <a:rPr lang="en-US" sz="3100" b="1" spc="155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MySQL</a:t>
              </a:r>
              <a:endParaRPr lang="en-US" sz="3100" b="1" spc="155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9739770" y="7265102"/>
            <a:ext cx="618157" cy="617168"/>
            <a:chOff x="0" y="0"/>
            <a:chExt cx="6350000" cy="633984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C92D5">
                <a:alpha val="49804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 rot="-10800000">
            <a:off x="6826088" y="7882270"/>
            <a:ext cx="618157" cy="617168"/>
            <a:chOff x="0" y="0"/>
            <a:chExt cx="6350000" cy="633984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C9EF">
                <a:alpha val="49804"/>
              </a:srgbClr>
            </a:solid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12650434" y="3574512"/>
            <a:ext cx="4525941" cy="4020616"/>
            <a:chOff x="0" y="0"/>
            <a:chExt cx="977479" cy="86834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7479" cy="868343"/>
            </a:xfrm>
            <a:custGeom>
              <a:avLst/>
              <a:gdLst/>
              <a:ahLst/>
              <a:cxnLst/>
              <a:rect l="l" t="t" r="r" b="b"/>
              <a:pathLst>
                <a:path w="977479" h="868343">
                  <a:moveTo>
                    <a:pt x="977479" y="434171"/>
                  </a:moveTo>
                  <a:lnTo>
                    <a:pt x="571079" y="0"/>
                  </a:lnTo>
                  <a:lnTo>
                    <a:pt x="571079" y="203200"/>
                  </a:lnTo>
                  <a:lnTo>
                    <a:pt x="0" y="203200"/>
                  </a:lnTo>
                  <a:lnTo>
                    <a:pt x="0" y="665143"/>
                  </a:lnTo>
                  <a:lnTo>
                    <a:pt x="571079" y="665143"/>
                  </a:lnTo>
                  <a:lnTo>
                    <a:pt x="571079" y="868343"/>
                  </a:lnTo>
                  <a:lnTo>
                    <a:pt x="977479" y="434171"/>
                  </a:lnTo>
                  <a:close/>
                </a:path>
              </a:pathLst>
            </a:custGeom>
            <a:solidFill>
              <a:srgbClr val="13538A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155575"/>
              <a:ext cx="875879" cy="5095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80"/>
                </a:lnSpc>
              </a:pPr>
              <a:r>
                <a:rPr lang="en-US" sz="2700" b="1" spc="135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SafeCryptoStocks</a:t>
              </a:r>
              <a:endParaRPr lang="en-US" sz="2700" b="1" spc="135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  <a:p>
              <a:pPr algn="ctr">
                <a:lnSpc>
                  <a:spcPts val="3220"/>
                </a:lnSpc>
              </a:pPr>
              <a:r>
                <a:rPr lang="en-US" sz="2300" b="1" spc="115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Web-based platform</a:t>
              </a:r>
              <a:endParaRPr lang="en-US" sz="2300" b="1" spc="115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 rot="-10800000">
            <a:off x="12640909" y="6647934"/>
            <a:ext cx="618157" cy="617168"/>
            <a:chOff x="0" y="0"/>
            <a:chExt cx="6350000" cy="633984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538A">
                <a:alpha val="49804"/>
              </a:srgbClr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536408" y="6030557"/>
            <a:ext cx="18877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User</a:t>
            </a:r>
            <a:endParaRPr lang="en-US" sz="2600" spc="78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4553722" y="5340768"/>
            <a:ext cx="18877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Frontend</a:t>
            </a:r>
            <a:endParaRPr lang="en-US" sz="2600" spc="78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460587" y="4791828"/>
            <a:ext cx="18877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Backend</a:t>
            </a:r>
            <a:endParaRPr lang="en-US" sz="2600" spc="78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310774" y="4102040"/>
            <a:ext cx="1887754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Database</a:t>
            </a:r>
            <a:endParaRPr lang="en-US" sz="2600" spc="78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3112214" y="3043615"/>
            <a:ext cx="1887754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Final Outcome</a:t>
            </a:r>
            <a:endParaRPr lang="en-US" sz="2600" spc="78">
              <a:solidFill>
                <a:srgbClr val="191919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grpSp>
        <p:nvGrpSpPr>
          <p:cNvPr id="30" name="Group 30"/>
          <p:cNvGrpSpPr/>
          <p:nvPr/>
        </p:nvGrpSpPr>
        <p:grpSpPr>
          <a:xfrm rot="0">
            <a:off x="3550138" y="1234872"/>
            <a:ext cx="11187724" cy="1039832"/>
            <a:chOff x="0" y="0"/>
            <a:chExt cx="14916965" cy="1386443"/>
          </a:xfrm>
        </p:grpSpPr>
        <p:sp>
          <p:nvSpPr>
            <p:cNvPr id="31" name="TextBox 31"/>
            <p:cNvSpPr txBox="1"/>
            <p:nvPr/>
          </p:nvSpPr>
          <p:spPr>
            <a:xfrm>
              <a:off x="0" y="807746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spc="78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Flow Diagram</a:t>
              </a:r>
              <a:endPara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14916965" cy="767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5"/>
                </a:lnSpc>
              </a:pPr>
              <a:r>
                <a:rPr lang="en-US" sz="3600" b="1" spc="107">
                  <a:solidFill>
                    <a:srgbClr val="191919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SYSTEM ARCHITECTURE</a:t>
              </a:r>
              <a:endParaRPr lang="en-US" sz="3600" b="1" spc="107">
                <a:solidFill>
                  <a:srgbClr val="191919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 rot="0">
            <a:off x="0" y="0"/>
            <a:ext cx="18288000" cy="549072"/>
            <a:chOff x="0" y="0"/>
            <a:chExt cx="4816593" cy="14461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816592" cy="144612"/>
            </a:xfrm>
            <a:custGeom>
              <a:avLst/>
              <a:gdLst/>
              <a:ahLst/>
              <a:cxnLst/>
              <a:rect l="l" t="t" r="r" b="b"/>
              <a:pathLst>
                <a:path w="4816592" h="144612">
                  <a:moveTo>
                    <a:pt x="0" y="0"/>
                  </a:moveTo>
                  <a:lnTo>
                    <a:pt x="4816592" y="0"/>
                  </a:lnTo>
                  <a:lnTo>
                    <a:pt x="4816592" y="144612"/>
                  </a:lnTo>
                  <a:lnTo>
                    <a:pt x="0" y="144612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4816593" cy="1827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6" name="Group 36"/>
          <p:cNvGrpSpPr/>
          <p:nvPr/>
        </p:nvGrpSpPr>
        <p:grpSpPr>
          <a:xfrm rot="0">
            <a:off x="0" y="9802406"/>
            <a:ext cx="18440400" cy="484594"/>
            <a:chOff x="0" y="0"/>
            <a:chExt cx="4856731" cy="12763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4856731" cy="127630"/>
            </a:xfrm>
            <a:custGeom>
              <a:avLst/>
              <a:gdLst/>
              <a:ahLst/>
              <a:cxnLst/>
              <a:rect l="l" t="t" r="r" b="b"/>
              <a:pathLst>
                <a:path w="4856731" h="127630">
                  <a:moveTo>
                    <a:pt x="0" y="0"/>
                  </a:moveTo>
                  <a:lnTo>
                    <a:pt x="4856731" y="0"/>
                  </a:lnTo>
                  <a:lnTo>
                    <a:pt x="4856731" y="127630"/>
                  </a:lnTo>
                  <a:lnTo>
                    <a:pt x="0" y="127630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4856731" cy="1657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0"/>
            <a:ext cx="18288000" cy="686068"/>
            <a:chOff x="0" y="0"/>
            <a:chExt cx="4816593" cy="18069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80693"/>
            </a:xfrm>
            <a:custGeom>
              <a:avLst/>
              <a:gdLst/>
              <a:ahLst/>
              <a:cxnLst/>
              <a:rect l="l" t="t" r="r" b="b"/>
              <a:pathLst>
                <a:path w="4816592" h="180693">
                  <a:moveTo>
                    <a:pt x="0" y="0"/>
                  </a:moveTo>
                  <a:lnTo>
                    <a:pt x="4816592" y="0"/>
                  </a:lnTo>
                  <a:lnTo>
                    <a:pt x="4816592" y="180693"/>
                  </a:lnTo>
                  <a:lnTo>
                    <a:pt x="0" y="180693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2187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210699" y="2219593"/>
            <a:ext cx="8022194" cy="1127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585"/>
              </a:lnSpc>
            </a:pPr>
            <a:r>
              <a:rPr lang="en-US" sz="8175" b="1">
                <a:solidFill>
                  <a:srgbClr val="000000"/>
                </a:solidFill>
                <a:latin typeface="Open Sans Extra Bold" panose="020B0906030804020204"/>
                <a:ea typeface="Open Sans Extra Bold" panose="020B0906030804020204"/>
                <a:cs typeface="Open Sans Extra Bold" panose="020B0906030804020204"/>
                <a:sym typeface="Open Sans Extra Bold" panose="020B0906030804020204"/>
              </a:rPr>
              <a:t>CONCLUSION</a:t>
            </a:r>
            <a:endParaRPr lang="en-US" sz="8175" b="1">
              <a:solidFill>
                <a:srgbClr val="000000"/>
              </a:solidFill>
              <a:latin typeface="Open Sans Extra Bold" panose="020B0906030804020204"/>
              <a:ea typeface="Open Sans Extra Bold" panose="020B0906030804020204"/>
              <a:cs typeface="Open Sans Extra Bold" panose="020B0906030804020204"/>
              <a:sym typeface="Open Sans Extra Bold" panose="020B0906030804020204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210699" y="4719291"/>
            <a:ext cx="13866603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Extra Bold" panose="020B0906030804020204"/>
                <a:ea typeface="Open Sans Extra Bold" panose="020B0906030804020204"/>
                <a:cs typeface="Open Sans Extra Bold" panose="020B0906030804020204"/>
                <a:sym typeface="Open Sans Extra Bold" panose="020B0906030804020204"/>
              </a:rPr>
              <a:t>SafeCryptoStocks simplifies cryptocurrency investments with an intuitive interface,real-time market insights, and secure portfolio management. It empowers users to make informed decisions through interactive dashboards and learning resources.</a:t>
            </a:r>
            <a:endParaRPr lang="en-US" sz="2500">
              <a:solidFill>
                <a:srgbClr val="000000"/>
              </a:solidFill>
              <a:latin typeface="Open Sans Extra Bold" panose="020B0906030804020204"/>
              <a:ea typeface="Open Sans Extra Bold" panose="020B0906030804020204"/>
              <a:cs typeface="Open Sans Extra Bold" panose="020B0906030804020204"/>
              <a:sym typeface="Open Sans Extra Bold" panose="020B0906030804020204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2210699" y="4069111"/>
            <a:ext cx="13844095" cy="0"/>
          </a:xfrm>
          <a:prstGeom prst="line">
            <a:avLst/>
          </a:prstGeom>
          <a:ln w="38100" cap="flat">
            <a:solidFill>
              <a:srgbClr val="2C92D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 rot="0">
            <a:off x="0" y="9723091"/>
            <a:ext cx="18288000" cy="563909"/>
            <a:chOff x="0" y="0"/>
            <a:chExt cx="4816593" cy="1485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148519"/>
            </a:xfrm>
            <a:custGeom>
              <a:avLst/>
              <a:gdLst/>
              <a:ahLst/>
              <a:cxnLst/>
              <a:rect l="l" t="t" r="r" b="b"/>
              <a:pathLst>
                <a:path w="4816592" h="148519">
                  <a:moveTo>
                    <a:pt x="0" y="0"/>
                  </a:moveTo>
                  <a:lnTo>
                    <a:pt x="4816592" y="0"/>
                  </a:lnTo>
                  <a:lnTo>
                    <a:pt x="4816592" y="148519"/>
                  </a:lnTo>
                  <a:lnTo>
                    <a:pt x="0" y="148519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816593" cy="1866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3213022" y="-6344329"/>
            <a:ext cx="25704255" cy="16911659"/>
            <a:chOff x="0" y="0"/>
            <a:chExt cx="34272340" cy="22548878"/>
          </a:xfrm>
        </p:grpSpPr>
        <p:sp>
          <p:nvSpPr>
            <p:cNvPr id="3" name="Freeform 3"/>
            <p:cNvSpPr/>
            <p:nvPr/>
          </p:nvSpPr>
          <p:spPr>
            <a:xfrm>
              <a:off x="16476030" y="8085332"/>
              <a:ext cx="17796310" cy="14463546"/>
            </a:xfrm>
            <a:custGeom>
              <a:avLst/>
              <a:gdLst/>
              <a:ahLst/>
              <a:cxnLst/>
              <a:rect l="l" t="t" r="r" b="b"/>
              <a:pathLst>
                <a:path w="17796310" h="14463546">
                  <a:moveTo>
                    <a:pt x="0" y="0"/>
                  </a:moveTo>
                  <a:lnTo>
                    <a:pt x="17796310" y="0"/>
                  </a:lnTo>
                  <a:lnTo>
                    <a:pt x="17796310" y="14463546"/>
                  </a:lnTo>
                  <a:lnTo>
                    <a:pt x="0" y="144635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">
                <a:extLst>
                  <a:ext uri="{96DAC541-7B7A-43D3-8B79-37D633B846F1}">
                    <asvg:svgBlip xmlns:asvg="http://schemas.microsoft.com/office/drawing/2016/SVG/main" r:embed="rId2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 flipV="1">
              <a:off x="0" y="0"/>
              <a:ext cx="17796310" cy="14463546"/>
            </a:xfrm>
            <a:custGeom>
              <a:avLst/>
              <a:gdLst/>
              <a:ahLst/>
              <a:cxnLst/>
              <a:rect l="l" t="t" r="r" b="b"/>
              <a:pathLst>
                <a:path w="17796310" h="14463546">
                  <a:moveTo>
                    <a:pt x="0" y="14463546"/>
                  </a:moveTo>
                  <a:lnTo>
                    <a:pt x="17796310" y="14463546"/>
                  </a:lnTo>
                  <a:lnTo>
                    <a:pt x="17796310" y="0"/>
                  </a:lnTo>
                  <a:lnTo>
                    <a:pt x="0" y="0"/>
                  </a:lnTo>
                  <a:lnTo>
                    <a:pt x="0" y="14463546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5" name="Freeform 5"/>
          <p:cNvSpPr/>
          <p:nvPr/>
        </p:nvSpPr>
        <p:spPr>
          <a:xfrm>
            <a:off x="1063513" y="3592722"/>
            <a:ext cx="1091144" cy="910609"/>
          </a:xfrm>
          <a:custGeom>
            <a:avLst/>
            <a:gdLst/>
            <a:ahLst/>
            <a:cxnLst/>
            <a:rect l="l" t="t" r="r" b="b"/>
            <a:pathLst>
              <a:path w="1091144" h="910609">
                <a:moveTo>
                  <a:pt x="0" y="0"/>
                </a:moveTo>
                <a:lnTo>
                  <a:pt x="1091143" y="0"/>
                </a:lnTo>
                <a:lnTo>
                  <a:pt x="1091143" y="910609"/>
                </a:lnTo>
                <a:lnTo>
                  <a:pt x="0" y="9106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4726464"/>
            <a:ext cx="8115300" cy="14541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</a:pPr>
            <a:r>
              <a:rPr lang="en-US" sz="8000" b="1">
                <a:solidFill>
                  <a:srgbClr val="000000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THANKYOU!</a:t>
            </a:r>
            <a:endParaRPr lang="en-US" sz="8000" b="1">
              <a:solidFill>
                <a:srgbClr val="000000"/>
              </a:solidFill>
              <a:latin typeface="Poppins Bold" panose="00000800000000000000"/>
              <a:ea typeface="Poppins Bold" panose="00000800000000000000"/>
              <a:cs typeface="Poppins Bold" panose="00000800000000000000"/>
              <a:sym typeface="Poppins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789586" y="1418796"/>
            <a:ext cx="9469714" cy="8246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Presented by Team B :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S.Keerthana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K.Ramesh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P.Sreeram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Vishal Kumar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Mahesh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Naveen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Chi</a:t>
            </a:r>
            <a:r>
              <a:rPr lang="en-IN" alt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</a:t>
            </a: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maya Sahoo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  <a:r>
              <a:rPr lang="en-IN" alt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N.</a:t>
            </a:r>
            <a:r>
              <a:rPr lang="en-US" sz="29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Pavithra</a:t>
            </a:r>
            <a:endParaRPr lang="en-US" sz="29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We extend gratitude to our mentor , Raviteja Sripathi sir for valuable guidance and continuous support.</a:t>
            </a:r>
            <a:endParaRPr lang="en-US" sz="3385" b="1">
              <a:solidFill>
                <a:srgbClr val="000000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l">
              <a:lnSpc>
                <a:spcPts val="4175"/>
              </a:lnSpc>
            </a:pPr>
          </a:p>
          <a:p>
            <a:pPr algn="l">
              <a:lnSpc>
                <a:spcPts val="4175"/>
              </a:lnSpc>
            </a:pPr>
          </a:p>
        </p:txBody>
      </p:sp>
      <p:grpSp>
        <p:nvGrpSpPr>
          <p:cNvPr id="8" name="Group 8"/>
          <p:cNvGrpSpPr/>
          <p:nvPr/>
        </p:nvGrpSpPr>
        <p:grpSpPr>
          <a:xfrm rot="0">
            <a:off x="0" y="0"/>
            <a:ext cx="18288000" cy="321955"/>
            <a:chOff x="0" y="0"/>
            <a:chExt cx="4816593" cy="8479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16592" cy="84795"/>
            </a:xfrm>
            <a:custGeom>
              <a:avLst/>
              <a:gdLst/>
              <a:ahLst/>
              <a:cxnLst/>
              <a:rect l="l" t="t" r="r" b="b"/>
              <a:pathLst>
                <a:path w="4816592" h="84795">
                  <a:moveTo>
                    <a:pt x="0" y="0"/>
                  </a:moveTo>
                  <a:lnTo>
                    <a:pt x="4816592" y="0"/>
                  </a:lnTo>
                  <a:lnTo>
                    <a:pt x="4816592" y="84795"/>
                  </a:lnTo>
                  <a:lnTo>
                    <a:pt x="0" y="84795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4816593" cy="122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0" y="10134600"/>
            <a:ext cx="18440400" cy="284093"/>
            <a:chOff x="0" y="0"/>
            <a:chExt cx="4856731" cy="7482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856731" cy="74823"/>
            </a:xfrm>
            <a:custGeom>
              <a:avLst/>
              <a:gdLst/>
              <a:ahLst/>
              <a:cxnLst/>
              <a:rect l="l" t="t" r="r" b="b"/>
              <a:pathLst>
                <a:path w="4856731" h="74823">
                  <a:moveTo>
                    <a:pt x="0" y="0"/>
                  </a:moveTo>
                  <a:lnTo>
                    <a:pt x="4856731" y="0"/>
                  </a:lnTo>
                  <a:lnTo>
                    <a:pt x="4856731" y="74823"/>
                  </a:lnTo>
                  <a:lnTo>
                    <a:pt x="0" y="74823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856731" cy="1129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0" y="-112439"/>
            <a:ext cx="18288000" cy="392775"/>
            <a:chOff x="0" y="0"/>
            <a:chExt cx="4816593" cy="10344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5" name="AutoShape 5"/>
          <p:cNvSpPr/>
          <p:nvPr/>
        </p:nvSpPr>
        <p:spPr>
          <a:xfrm>
            <a:off x="1320464" y="1213786"/>
            <a:ext cx="15647072" cy="7641502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6" name="Group 6"/>
          <p:cNvGrpSpPr/>
          <p:nvPr/>
        </p:nvGrpSpPr>
        <p:grpSpPr>
          <a:xfrm rot="-5400000">
            <a:off x="10532590" y="2233300"/>
            <a:ext cx="5602474" cy="5602474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8" name="Group 8"/>
          <p:cNvGrpSpPr/>
          <p:nvPr/>
        </p:nvGrpSpPr>
        <p:grpSpPr>
          <a:xfrm rot="0">
            <a:off x="0" y="6605314"/>
            <a:ext cx="3687586" cy="3681686"/>
            <a:chOff x="0" y="0"/>
            <a:chExt cx="6350000" cy="63398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l="l" t="t" r="r" b="b"/>
              <a:pathLst>
                <a:path w="6350000" h="633984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FDFD"/>
            </a:solidFill>
          </p:spPr>
        </p:sp>
      </p:grpSp>
      <p:grpSp>
        <p:nvGrpSpPr>
          <p:cNvPr id="10" name="Group 10"/>
          <p:cNvGrpSpPr/>
          <p:nvPr/>
        </p:nvGrpSpPr>
        <p:grpSpPr>
          <a:xfrm rot="0">
            <a:off x="1320464" y="2085370"/>
            <a:ext cx="9883545" cy="5372839"/>
            <a:chOff x="0" y="0"/>
            <a:chExt cx="13178060" cy="7163785"/>
          </a:xfrm>
        </p:grpSpPr>
        <p:sp>
          <p:nvSpPr>
            <p:cNvPr id="11" name="TextBox 11"/>
            <p:cNvSpPr txBox="1"/>
            <p:nvPr/>
          </p:nvSpPr>
          <p:spPr>
            <a:xfrm>
              <a:off x="0" y="776488"/>
              <a:ext cx="13178060" cy="14030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8150"/>
                </a:lnSpc>
              </a:pPr>
              <a:r>
                <a:rPr lang="en-US" sz="7085" b="1">
                  <a:solidFill>
                    <a:srgbClr val="000000"/>
                  </a:solidFill>
                  <a:latin typeface="Open Sans Extra Bold" panose="020B0906030804020204"/>
                  <a:ea typeface="Open Sans Extra Bold" panose="020B0906030804020204"/>
                  <a:cs typeface="Open Sans Extra Bold" panose="020B0906030804020204"/>
                  <a:sym typeface="Open Sans Extra Bold" panose="020B0906030804020204"/>
                </a:rPr>
                <a:t>INTRODUCTION</a:t>
              </a:r>
              <a:endParaRPr lang="en-US" sz="7085" b="1">
                <a:solidFill>
                  <a:srgbClr val="000000"/>
                </a:solidFill>
                <a:latin typeface="Open Sans Extra Bold" panose="020B0906030804020204"/>
                <a:ea typeface="Open Sans Extra Bold" panose="020B0906030804020204"/>
                <a:cs typeface="Open Sans Extra Bold" panose="020B0906030804020204"/>
                <a:sym typeface="Open Sans Extra Bold" panose="020B0906030804020204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0"/>
              <a:ext cx="12560328" cy="5372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05"/>
                </a:lnSpc>
              </a:p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199842"/>
              <a:ext cx="12092155" cy="39639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40"/>
                </a:lnSpc>
              </a:pPr>
              <a:r>
                <a:rPr lang="en-US" sz="2905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PROJECT OVERVIEW:</a:t>
              </a:r>
              <a:endParaRPr lang="en-US" sz="290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endParaRPr>
            </a:p>
            <a:p>
              <a:pPr marL="0" lvl="0" indent="0" algn="l">
                <a:lnSpc>
                  <a:spcPts val="2255"/>
                </a:lnSpc>
              </a:pPr>
            </a:p>
            <a:p>
              <a:pPr marL="422910" lvl="1" indent="-211455" algn="l">
                <a:lnSpc>
                  <a:spcPts val="2255"/>
                </a:lnSpc>
                <a:buFont typeface="Arial" panose="020B0604020202020204"/>
                <a:buChar char="•"/>
              </a:pPr>
              <a:r>
                <a:rPr lang="en-US" sz="1960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A web based platform for managing cryptocurrency portfolios and investments.</a:t>
              </a:r>
              <a:endParaRPr lang="en-US" sz="1960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endParaRPr>
            </a:p>
            <a:p>
              <a:pPr marL="422910" lvl="1" indent="-211455" algn="l">
                <a:lnSpc>
                  <a:spcPts val="2255"/>
                </a:lnSpc>
                <a:buFont typeface="Arial" panose="020B0604020202020204"/>
                <a:buChar char="•"/>
              </a:pPr>
              <a:r>
                <a:rPr lang="en-US" sz="1960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It provides dynamic dashboards and real time data visualization.</a:t>
              </a:r>
              <a:endParaRPr lang="en-US" sz="1960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endParaRPr>
            </a:p>
            <a:p>
              <a:pPr marL="0" lvl="0" indent="0" algn="l">
                <a:lnSpc>
                  <a:spcPts val="3340"/>
                </a:lnSpc>
              </a:pPr>
            </a:p>
            <a:p>
              <a:pPr marL="0" lvl="0" indent="0" algn="l">
                <a:lnSpc>
                  <a:spcPts val="3340"/>
                </a:lnSpc>
              </a:pPr>
              <a:r>
                <a:rPr lang="en-US" sz="2905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OBJECTIVE:</a:t>
              </a:r>
              <a:endParaRPr lang="en-US" sz="2905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endParaRPr>
            </a:p>
            <a:p>
              <a:pPr marL="0" lvl="0" indent="0" algn="l">
                <a:lnSpc>
                  <a:spcPts val="2255"/>
                </a:lnSpc>
              </a:pPr>
            </a:p>
            <a:p>
              <a:pPr marL="0" lvl="0" indent="0" algn="l">
                <a:lnSpc>
                  <a:spcPts val="2255"/>
                </a:lnSpc>
              </a:pPr>
              <a:r>
                <a:rPr lang="en-US" sz="1960" b="1">
                  <a:solidFill>
                    <a:srgbClr val="000000"/>
                  </a:solidFill>
                  <a:latin typeface="Canva Sans Bold" panose="020B0803030501040103"/>
                  <a:ea typeface="Canva Sans Bold" panose="020B0803030501040103"/>
                  <a:cs typeface="Canva Sans Bold" panose="020B0803030501040103"/>
                  <a:sym typeface="Canva Sans Bold" panose="020B0803030501040103"/>
                </a:rPr>
                <a:t>Simplify cryptocurrency investments for users with real time insights.</a:t>
              </a:r>
              <a:endParaRPr lang="en-US" sz="1960" b="1">
                <a:solidFill>
                  <a:srgbClr val="000000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endParaRPr>
            </a:p>
          </p:txBody>
        </p:sp>
      </p:grpSp>
      <p:sp>
        <p:nvSpPr>
          <p:cNvPr id="14" name="Freeform 14"/>
          <p:cNvSpPr/>
          <p:nvPr/>
        </p:nvSpPr>
        <p:spPr>
          <a:xfrm>
            <a:off x="11204009" y="3385927"/>
            <a:ext cx="4931055" cy="4148250"/>
          </a:xfrm>
          <a:custGeom>
            <a:avLst/>
            <a:gdLst/>
            <a:ahLst/>
            <a:cxnLst/>
            <a:rect l="l" t="t" r="r" b="b"/>
            <a:pathLst>
              <a:path w="4931055" h="4148250">
                <a:moveTo>
                  <a:pt x="0" y="0"/>
                </a:moveTo>
                <a:lnTo>
                  <a:pt x="4931055" y="0"/>
                </a:lnTo>
                <a:lnTo>
                  <a:pt x="4931055" y="4148250"/>
                </a:lnTo>
                <a:lnTo>
                  <a:pt x="0" y="414825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grpSp>
        <p:nvGrpSpPr>
          <p:cNvPr id="15" name="Group 15"/>
          <p:cNvGrpSpPr/>
          <p:nvPr/>
        </p:nvGrpSpPr>
        <p:grpSpPr>
          <a:xfrm rot="0">
            <a:off x="0" y="10010324"/>
            <a:ext cx="18288000" cy="276676"/>
            <a:chOff x="0" y="0"/>
            <a:chExt cx="4816593" cy="72869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816592" cy="72869"/>
            </a:xfrm>
            <a:custGeom>
              <a:avLst/>
              <a:gdLst/>
              <a:ahLst/>
              <a:cxnLst/>
              <a:rect l="l" t="t" r="r" b="b"/>
              <a:pathLst>
                <a:path w="4816592" h="72869">
                  <a:moveTo>
                    <a:pt x="0" y="0"/>
                  </a:moveTo>
                  <a:lnTo>
                    <a:pt x="4816592" y="0"/>
                  </a:lnTo>
                  <a:lnTo>
                    <a:pt x="4816592" y="72869"/>
                  </a:lnTo>
                  <a:lnTo>
                    <a:pt x="0" y="72869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4816593" cy="1109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4433584" y="1058990"/>
            <a:ext cx="9420833" cy="1010150"/>
            <a:chOff x="0" y="0"/>
            <a:chExt cx="12561110" cy="1346867"/>
          </a:xfrm>
        </p:grpSpPr>
        <p:sp>
          <p:nvSpPr>
            <p:cNvPr id="3" name="TextBox 3"/>
            <p:cNvSpPr txBox="1"/>
            <p:nvPr/>
          </p:nvSpPr>
          <p:spPr>
            <a:xfrm>
              <a:off x="0" y="873792"/>
              <a:ext cx="12561110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Weekly Modules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2561110" cy="767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5"/>
                </a:lnSpc>
                <a:spcBef>
                  <a:spcPct val="0"/>
                </a:spcBef>
              </a:pPr>
              <a:r>
                <a:rPr lang="en-US" sz="3600" b="1" spc="107">
                  <a:solidFill>
                    <a:srgbClr val="191919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MILESTONE WISE IMPLEMENTATION</a:t>
              </a:r>
              <a:endParaRPr lang="en-US" sz="3600" b="1" spc="107">
                <a:solidFill>
                  <a:srgbClr val="191919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>
            <a:off x="6221368" y="3276429"/>
            <a:ext cx="5845264" cy="5816038"/>
          </a:xfrm>
          <a:custGeom>
            <a:avLst/>
            <a:gdLst/>
            <a:ahLst/>
            <a:cxnLst/>
            <a:rect l="l" t="t" r="r" b="b"/>
            <a:pathLst>
              <a:path w="5845264" h="5816038">
                <a:moveTo>
                  <a:pt x="0" y="0"/>
                </a:moveTo>
                <a:lnTo>
                  <a:pt x="5845264" y="0"/>
                </a:lnTo>
                <a:lnTo>
                  <a:pt x="5845264" y="5816038"/>
                </a:lnTo>
                <a:lnTo>
                  <a:pt x="0" y="581603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 rot="0">
            <a:off x="13295066" y="7683300"/>
            <a:ext cx="3964234" cy="851136"/>
            <a:chOff x="0" y="0"/>
            <a:chExt cx="5285645" cy="1134848"/>
          </a:xfrm>
        </p:grpSpPr>
        <p:sp>
          <p:nvSpPr>
            <p:cNvPr id="7" name="TextBox 7"/>
            <p:cNvSpPr txBox="1"/>
            <p:nvPr/>
          </p:nvSpPr>
          <p:spPr>
            <a:xfrm>
              <a:off x="0" y="661773"/>
              <a:ext cx="528564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Learning Resources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Module 6</a:t>
              </a:r>
              <a:endParaRPr lang="en-US" sz="2500" b="1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grpSp>
        <p:nvGrpSpPr>
          <p:cNvPr id="9" name="Group 9"/>
          <p:cNvGrpSpPr/>
          <p:nvPr/>
        </p:nvGrpSpPr>
        <p:grpSpPr>
          <a:xfrm rot="0">
            <a:off x="13295066" y="5679639"/>
            <a:ext cx="3964234" cy="851136"/>
            <a:chOff x="0" y="0"/>
            <a:chExt cx="5285645" cy="113484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661773"/>
              <a:ext cx="528564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Budget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Module 5</a:t>
              </a:r>
              <a:endParaRPr lang="en-US" sz="2500" b="1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13295066" y="3676052"/>
            <a:ext cx="3964234" cy="851136"/>
            <a:chOff x="0" y="0"/>
            <a:chExt cx="5285645" cy="113484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661773"/>
              <a:ext cx="528564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Dashboard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Module 4</a:t>
              </a:r>
              <a:endParaRPr lang="en-US" sz="2500" b="1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 rot="0">
            <a:off x="1028700" y="7680299"/>
            <a:ext cx="3964234" cy="1232136"/>
            <a:chOff x="0" y="0"/>
            <a:chExt cx="5285645" cy="1642848"/>
          </a:xfrm>
        </p:grpSpPr>
        <p:sp>
          <p:nvSpPr>
            <p:cNvPr id="16" name="TextBox 16"/>
            <p:cNvSpPr txBox="1"/>
            <p:nvPr/>
          </p:nvSpPr>
          <p:spPr>
            <a:xfrm>
              <a:off x="0" y="661773"/>
              <a:ext cx="5285645" cy="981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Stock Market Data and visualization.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</a:t>
              </a:r>
              <a:r>
                <a:rPr lang="en-US" sz="2500" b="1" u="none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e 3</a:t>
              </a:r>
              <a:endParaRPr lang="en-US" sz="2500" b="1" u="none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 rot="0">
            <a:off x="1028700" y="5679713"/>
            <a:ext cx="3964234" cy="851136"/>
            <a:chOff x="0" y="0"/>
            <a:chExt cx="5285645" cy="1134848"/>
          </a:xfrm>
        </p:grpSpPr>
        <p:sp>
          <p:nvSpPr>
            <p:cNvPr id="19" name="TextBox 19"/>
            <p:cNvSpPr txBox="1"/>
            <p:nvPr/>
          </p:nvSpPr>
          <p:spPr>
            <a:xfrm>
              <a:off x="0" y="661773"/>
              <a:ext cx="5285645" cy="473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Portfolio Management Interface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</a:t>
              </a:r>
              <a:r>
                <a:rPr lang="en-US" sz="2500" b="1" u="none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e 2</a:t>
              </a:r>
              <a:endParaRPr lang="en-US" sz="2500" b="1" u="none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grpSp>
        <p:nvGrpSpPr>
          <p:cNvPr id="21" name="Group 21"/>
          <p:cNvGrpSpPr/>
          <p:nvPr/>
        </p:nvGrpSpPr>
        <p:grpSpPr>
          <a:xfrm rot="0">
            <a:off x="1028700" y="3679128"/>
            <a:ext cx="3964234" cy="1232136"/>
            <a:chOff x="0" y="0"/>
            <a:chExt cx="5285645" cy="1642848"/>
          </a:xfrm>
        </p:grpSpPr>
        <p:sp>
          <p:nvSpPr>
            <p:cNvPr id="22" name="TextBox 22"/>
            <p:cNvSpPr txBox="1"/>
            <p:nvPr/>
          </p:nvSpPr>
          <p:spPr>
            <a:xfrm>
              <a:off x="0" y="661773"/>
              <a:ext cx="5285645" cy="981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000"/>
                </a:lnSpc>
              </a:pPr>
              <a:r>
                <a:rPr lang="en-US" sz="2000" spc="60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User Authentication and Registration</a:t>
              </a:r>
              <a:endParaRPr lang="en-US" sz="2000" spc="60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47625"/>
              <a:ext cx="528564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r">
                <a:lnSpc>
                  <a:spcPts val="3500"/>
                </a:lnSpc>
              </a:pPr>
              <a:r>
                <a:rPr lang="en-US" sz="2500" b="1" spc="97">
                  <a:solidFill>
                    <a:srgbClr val="191919"/>
                  </a:solidFill>
                  <a:latin typeface="Aileron Bold" panose="00000800000000000000"/>
                  <a:ea typeface="Aileron Bold" panose="00000800000000000000"/>
                  <a:cs typeface="Aileron Bold" panose="00000800000000000000"/>
                  <a:sym typeface="Aileron Bold" panose="00000800000000000000"/>
                </a:rPr>
                <a:t>Module 1</a:t>
              </a:r>
              <a:endParaRPr lang="en-US" sz="2500" b="1" spc="97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endParaRPr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8584650" y="5531868"/>
            <a:ext cx="1118701" cy="1209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5"/>
              </a:lnSpc>
            </a:pPr>
            <a:r>
              <a:rPr lang="en-US" sz="2500" i="1" spc="97">
                <a:solidFill>
                  <a:srgbClr val="191919"/>
                </a:solidFill>
                <a:latin typeface="Aileron Italics" panose="00000500000000000000"/>
                <a:ea typeface="Aileron Italics" panose="00000500000000000000"/>
                <a:cs typeface="Aileron Italics" panose="00000500000000000000"/>
                <a:sym typeface="Aileron Italics" panose="00000500000000000000"/>
              </a:rPr>
              <a:t>Safe</a:t>
            </a:r>
            <a:endParaRPr lang="en-US" sz="2500" i="1" spc="97">
              <a:solidFill>
                <a:srgbClr val="191919"/>
              </a:solidFill>
              <a:latin typeface="Aileron Italics" panose="00000500000000000000"/>
              <a:ea typeface="Aileron Italics" panose="00000500000000000000"/>
              <a:cs typeface="Aileron Italics" panose="00000500000000000000"/>
              <a:sym typeface="Aileron Italics" panose="00000500000000000000"/>
            </a:endParaRPr>
          </a:p>
          <a:p>
            <a:pPr algn="ctr">
              <a:lnSpc>
                <a:spcPts val="3225"/>
              </a:lnSpc>
            </a:pPr>
            <a:r>
              <a:rPr lang="en-US" sz="2500" i="1" spc="97">
                <a:solidFill>
                  <a:srgbClr val="191919"/>
                </a:solidFill>
                <a:latin typeface="Aileron Italics" panose="00000500000000000000"/>
                <a:ea typeface="Aileron Italics" panose="00000500000000000000"/>
                <a:cs typeface="Aileron Italics" panose="00000500000000000000"/>
                <a:sym typeface="Aileron Italics" panose="00000500000000000000"/>
              </a:rPr>
              <a:t>Crypto</a:t>
            </a:r>
            <a:endParaRPr lang="en-US" sz="2500" i="1" spc="97">
              <a:solidFill>
                <a:srgbClr val="191919"/>
              </a:solidFill>
              <a:latin typeface="Aileron Italics" panose="00000500000000000000"/>
              <a:ea typeface="Aileron Italics" panose="00000500000000000000"/>
              <a:cs typeface="Aileron Italics" panose="00000500000000000000"/>
              <a:sym typeface="Aileron Italics" panose="00000500000000000000"/>
            </a:endParaRPr>
          </a:p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i="1" spc="97">
                <a:solidFill>
                  <a:srgbClr val="191919"/>
                </a:solidFill>
                <a:latin typeface="Aileron Italics" panose="00000500000000000000"/>
                <a:ea typeface="Aileron Italics" panose="00000500000000000000"/>
                <a:cs typeface="Aileron Italics" panose="00000500000000000000"/>
                <a:sym typeface="Aileron Italics" panose="00000500000000000000"/>
              </a:rPr>
              <a:t>Stocks</a:t>
            </a:r>
            <a:endParaRPr lang="en-US" sz="2500" i="1" spc="97">
              <a:solidFill>
                <a:srgbClr val="191919"/>
              </a:solidFill>
              <a:latin typeface="Aileron Italics" panose="00000500000000000000"/>
              <a:ea typeface="Aileron Italics" panose="00000500000000000000"/>
              <a:cs typeface="Aileron Italics" panose="00000500000000000000"/>
              <a:sym typeface="Aileron Italics" panose="00000500000000000000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7607203" y="4082905"/>
            <a:ext cx="111870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b="1" u="none" spc="97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02</a:t>
            </a:r>
            <a:endParaRPr lang="en-US" sz="2500" b="1" u="none" spc="97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0059129" y="4454380"/>
            <a:ext cx="111870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b="1" u="none" spc="97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03</a:t>
            </a:r>
            <a:endParaRPr lang="en-US" sz="2500" b="1" u="none" spc="97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6551225" y="6155873"/>
            <a:ext cx="111870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b="1" u="none" spc="97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06</a:t>
            </a:r>
            <a:endParaRPr lang="en-US" sz="2500" b="1" u="none" spc="97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8166553" y="7970721"/>
            <a:ext cx="111870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b="1" u="none" spc="97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05</a:t>
            </a:r>
            <a:endParaRPr lang="en-US" sz="2500" b="1" u="none" spc="97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426247" y="6808571"/>
            <a:ext cx="1118701" cy="400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25"/>
              </a:lnSpc>
              <a:spcBef>
                <a:spcPct val="0"/>
              </a:spcBef>
            </a:pPr>
            <a:r>
              <a:rPr lang="en-US" sz="2500" b="1" u="none" spc="97">
                <a:solidFill>
                  <a:srgbClr val="FFFFFF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04</a:t>
            </a:r>
            <a:endParaRPr lang="en-US" sz="2500" b="1" u="none" spc="97">
              <a:solidFill>
                <a:srgbClr val="FFFFFF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grpSp>
        <p:nvGrpSpPr>
          <p:cNvPr id="30" name="Group 30"/>
          <p:cNvGrpSpPr/>
          <p:nvPr/>
        </p:nvGrpSpPr>
        <p:grpSpPr>
          <a:xfrm rot="0">
            <a:off x="0" y="-112439"/>
            <a:ext cx="18288000" cy="392775"/>
            <a:chOff x="0" y="0"/>
            <a:chExt cx="4816593" cy="103447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3" name="Group 33"/>
          <p:cNvGrpSpPr/>
          <p:nvPr/>
        </p:nvGrpSpPr>
        <p:grpSpPr>
          <a:xfrm rot="0">
            <a:off x="0" y="9863992"/>
            <a:ext cx="18429253" cy="585355"/>
            <a:chOff x="0" y="0"/>
            <a:chExt cx="4853795" cy="154168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853795" cy="154168"/>
            </a:xfrm>
            <a:custGeom>
              <a:avLst/>
              <a:gdLst/>
              <a:ahLst/>
              <a:cxnLst/>
              <a:rect l="l" t="t" r="r" b="b"/>
              <a:pathLst>
                <a:path w="4853795" h="154168">
                  <a:moveTo>
                    <a:pt x="0" y="0"/>
                  </a:moveTo>
                  <a:lnTo>
                    <a:pt x="4853795" y="0"/>
                  </a:lnTo>
                  <a:lnTo>
                    <a:pt x="4853795" y="154168"/>
                  </a:lnTo>
                  <a:lnTo>
                    <a:pt x="0" y="154168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38100"/>
              <a:ext cx="4853795" cy="1922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2123987" y="3344008"/>
            <a:ext cx="2964782" cy="978333"/>
            <a:chOff x="0" y="0"/>
            <a:chExt cx="780848" cy="2576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80848" cy="257668"/>
            </a:xfrm>
            <a:custGeom>
              <a:avLst/>
              <a:gdLst/>
              <a:ahLst/>
              <a:cxnLst/>
              <a:rect l="l" t="t" r="r" b="b"/>
              <a:pathLst>
                <a:path w="780848" h="257668">
                  <a:moveTo>
                    <a:pt x="585636" y="0"/>
                  </a:moveTo>
                  <a:lnTo>
                    <a:pt x="0" y="0"/>
                  </a:lnTo>
                  <a:lnTo>
                    <a:pt x="0" y="257668"/>
                  </a:lnTo>
                  <a:lnTo>
                    <a:pt x="585636" y="257668"/>
                  </a:lnTo>
                  <a:lnTo>
                    <a:pt x="780848" y="128834"/>
                  </a:lnTo>
                  <a:lnTo>
                    <a:pt x="585636" y="0"/>
                  </a:lnTo>
                  <a:close/>
                </a:path>
              </a:pathLst>
            </a:custGeom>
            <a:solidFill>
              <a:srgbClr val="4FCDC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671041" cy="333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00"/>
                </a:lnSpc>
              </a:pPr>
              <a:r>
                <a:rPr lang="en-US" sz="4000" b="1" spc="119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1</a:t>
              </a:r>
              <a:endParaRPr lang="en-US" sz="4000" b="1" spc="119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5771614" y="3344008"/>
            <a:ext cx="2964782" cy="978333"/>
            <a:chOff x="0" y="0"/>
            <a:chExt cx="780848" cy="2576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80848" cy="257668"/>
            </a:xfrm>
            <a:custGeom>
              <a:avLst/>
              <a:gdLst/>
              <a:ahLst/>
              <a:cxnLst/>
              <a:rect l="l" t="t" r="r" b="b"/>
              <a:pathLst>
                <a:path w="780848" h="257668">
                  <a:moveTo>
                    <a:pt x="585636" y="0"/>
                  </a:moveTo>
                  <a:lnTo>
                    <a:pt x="0" y="0"/>
                  </a:lnTo>
                  <a:lnTo>
                    <a:pt x="0" y="257668"/>
                  </a:lnTo>
                  <a:lnTo>
                    <a:pt x="585636" y="257668"/>
                  </a:lnTo>
                  <a:lnTo>
                    <a:pt x="780848" y="128834"/>
                  </a:lnTo>
                  <a:lnTo>
                    <a:pt x="585636" y="0"/>
                  </a:lnTo>
                  <a:close/>
                </a:path>
              </a:pathLst>
            </a:custGeom>
            <a:solidFill>
              <a:srgbClr val="18B6B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671041" cy="333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00"/>
                </a:lnSpc>
              </a:pPr>
              <a:r>
                <a:rPr lang="en-US" sz="4000" b="1" spc="119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2</a:t>
              </a:r>
              <a:endParaRPr lang="en-US" sz="4000" b="1" spc="119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 rot="0">
            <a:off x="9162090" y="3344008"/>
            <a:ext cx="2964782" cy="978333"/>
            <a:chOff x="0" y="0"/>
            <a:chExt cx="780848" cy="25766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80848" cy="257668"/>
            </a:xfrm>
            <a:custGeom>
              <a:avLst/>
              <a:gdLst/>
              <a:ahLst/>
              <a:cxnLst/>
              <a:rect l="l" t="t" r="r" b="b"/>
              <a:pathLst>
                <a:path w="780848" h="257668">
                  <a:moveTo>
                    <a:pt x="585636" y="0"/>
                  </a:moveTo>
                  <a:lnTo>
                    <a:pt x="0" y="0"/>
                  </a:lnTo>
                  <a:lnTo>
                    <a:pt x="0" y="257668"/>
                  </a:lnTo>
                  <a:lnTo>
                    <a:pt x="585636" y="257668"/>
                  </a:lnTo>
                  <a:lnTo>
                    <a:pt x="780848" y="128834"/>
                  </a:lnTo>
                  <a:lnTo>
                    <a:pt x="585636" y="0"/>
                  </a:lnTo>
                  <a:close/>
                </a:path>
              </a:pathLst>
            </a:custGeom>
            <a:solidFill>
              <a:srgbClr val="37C9E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76200"/>
              <a:ext cx="671041" cy="333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00"/>
                </a:lnSpc>
              </a:pPr>
              <a:r>
                <a:rPr lang="en-US" sz="4000" b="1" spc="119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3</a:t>
              </a:r>
              <a:endParaRPr lang="en-US" sz="4000" b="1" spc="119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 rot="0">
            <a:off x="12869233" y="3344008"/>
            <a:ext cx="2964782" cy="978333"/>
            <a:chOff x="0" y="0"/>
            <a:chExt cx="780848" cy="25766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80848" cy="257668"/>
            </a:xfrm>
            <a:custGeom>
              <a:avLst/>
              <a:gdLst/>
              <a:ahLst/>
              <a:cxnLst/>
              <a:rect l="l" t="t" r="r" b="b"/>
              <a:pathLst>
                <a:path w="780848" h="257668">
                  <a:moveTo>
                    <a:pt x="585636" y="0"/>
                  </a:moveTo>
                  <a:lnTo>
                    <a:pt x="0" y="0"/>
                  </a:lnTo>
                  <a:lnTo>
                    <a:pt x="0" y="257668"/>
                  </a:lnTo>
                  <a:lnTo>
                    <a:pt x="585636" y="257668"/>
                  </a:lnTo>
                  <a:lnTo>
                    <a:pt x="780848" y="128834"/>
                  </a:lnTo>
                  <a:lnTo>
                    <a:pt x="585636" y="0"/>
                  </a:lnTo>
                  <a:close/>
                </a:path>
              </a:pathLst>
            </a:custGeom>
            <a:solidFill>
              <a:srgbClr val="2C92D5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76200"/>
              <a:ext cx="671041" cy="3338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5600"/>
                </a:lnSpc>
              </a:pPr>
              <a:r>
                <a:rPr lang="en-US" sz="4000" b="1" spc="119">
                  <a:solidFill>
                    <a:srgbClr val="FFFFFF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4</a:t>
              </a:r>
              <a:endParaRPr lang="en-US" sz="4000" b="1" spc="119">
                <a:solidFill>
                  <a:srgbClr val="FFFFFF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2160168" y="4810743"/>
            <a:ext cx="2928601" cy="4082455"/>
            <a:chOff x="0" y="0"/>
            <a:chExt cx="7620000" cy="10622241"/>
          </a:xfrm>
        </p:grpSpPr>
        <p:sp>
          <p:nvSpPr>
            <p:cNvPr id="15" name="Freeform 15"/>
            <p:cNvSpPr/>
            <p:nvPr/>
          </p:nvSpPr>
          <p:spPr>
            <a:xfrm>
              <a:off x="-1270" y="-2540"/>
              <a:ext cx="7623809" cy="10624781"/>
            </a:xfrm>
            <a:custGeom>
              <a:avLst/>
              <a:gdLst/>
              <a:ahLst/>
              <a:cxnLst/>
              <a:rect l="l" t="t" r="r" b="b"/>
              <a:pathLst>
                <a:path w="7623809" h="10624781">
                  <a:moveTo>
                    <a:pt x="3810" y="0"/>
                  </a:moveTo>
                  <a:lnTo>
                    <a:pt x="0" y="9734510"/>
                  </a:lnTo>
                  <a:lnTo>
                    <a:pt x="0" y="10092650"/>
                  </a:lnTo>
                  <a:lnTo>
                    <a:pt x="3591560" y="10095191"/>
                  </a:lnTo>
                  <a:lnTo>
                    <a:pt x="3810000" y="10624781"/>
                  </a:lnTo>
                  <a:lnTo>
                    <a:pt x="4028440" y="10095191"/>
                  </a:lnTo>
                  <a:lnTo>
                    <a:pt x="7620000" y="10097731"/>
                  </a:lnTo>
                  <a:lnTo>
                    <a:pt x="7620000" y="9739591"/>
                  </a:lnTo>
                  <a:lnTo>
                    <a:pt x="7623809" y="5080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4FCDCC"/>
            </a:solidFill>
          </p:spPr>
        </p:sp>
      </p:grpSp>
      <p:grpSp>
        <p:nvGrpSpPr>
          <p:cNvPr id="16" name="Group 16"/>
          <p:cNvGrpSpPr/>
          <p:nvPr/>
        </p:nvGrpSpPr>
        <p:grpSpPr>
          <a:xfrm rot="-10800000">
            <a:off x="5771614" y="4779571"/>
            <a:ext cx="2928601" cy="4082455"/>
            <a:chOff x="0" y="0"/>
            <a:chExt cx="7620000" cy="10622241"/>
          </a:xfrm>
        </p:grpSpPr>
        <p:sp>
          <p:nvSpPr>
            <p:cNvPr id="17" name="Freeform 17"/>
            <p:cNvSpPr/>
            <p:nvPr/>
          </p:nvSpPr>
          <p:spPr>
            <a:xfrm>
              <a:off x="-1270" y="-2540"/>
              <a:ext cx="7623809" cy="10624781"/>
            </a:xfrm>
            <a:custGeom>
              <a:avLst/>
              <a:gdLst/>
              <a:ahLst/>
              <a:cxnLst/>
              <a:rect l="l" t="t" r="r" b="b"/>
              <a:pathLst>
                <a:path w="7623809" h="10624781">
                  <a:moveTo>
                    <a:pt x="3810" y="0"/>
                  </a:moveTo>
                  <a:lnTo>
                    <a:pt x="0" y="9734510"/>
                  </a:lnTo>
                  <a:lnTo>
                    <a:pt x="0" y="10092650"/>
                  </a:lnTo>
                  <a:lnTo>
                    <a:pt x="3591560" y="10095191"/>
                  </a:lnTo>
                  <a:lnTo>
                    <a:pt x="3810000" y="10624781"/>
                  </a:lnTo>
                  <a:lnTo>
                    <a:pt x="4028440" y="10095191"/>
                  </a:lnTo>
                  <a:lnTo>
                    <a:pt x="7620000" y="10097731"/>
                  </a:lnTo>
                  <a:lnTo>
                    <a:pt x="7620000" y="9739591"/>
                  </a:lnTo>
                  <a:lnTo>
                    <a:pt x="7623809" y="5080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18B6B4"/>
            </a:solidFill>
          </p:spPr>
        </p:sp>
      </p:grpSp>
      <p:grpSp>
        <p:nvGrpSpPr>
          <p:cNvPr id="18" name="Group 18"/>
          <p:cNvGrpSpPr/>
          <p:nvPr/>
        </p:nvGrpSpPr>
        <p:grpSpPr>
          <a:xfrm rot="-10800000">
            <a:off x="9180180" y="4810743"/>
            <a:ext cx="2928601" cy="4020110"/>
            <a:chOff x="0" y="0"/>
            <a:chExt cx="7620000" cy="10460022"/>
          </a:xfrm>
        </p:grpSpPr>
        <p:sp>
          <p:nvSpPr>
            <p:cNvPr id="19" name="Freeform 19"/>
            <p:cNvSpPr/>
            <p:nvPr/>
          </p:nvSpPr>
          <p:spPr>
            <a:xfrm>
              <a:off x="-1270" y="-2540"/>
              <a:ext cx="7623809" cy="10462562"/>
            </a:xfrm>
            <a:custGeom>
              <a:avLst/>
              <a:gdLst/>
              <a:ahLst/>
              <a:cxnLst/>
              <a:rect l="l" t="t" r="r" b="b"/>
              <a:pathLst>
                <a:path w="7623809" h="10462562">
                  <a:moveTo>
                    <a:pt x="3810" y="0"/>
                  </a:moveTo>
                  <a:lnTo>
                    <a:pt x="0" y="9572292"/>
                  </a:lnTo>
                  <a:lnTo>
                    <a:pt x="0" y="9930432"/>
                  </a:lnTo>
                  <a:lnTo>
                    <a:pt x="3591560" y="9932973"/>
                  </a:lnTo>
                  <a:lnTo>
                    <a:pt x="3810000" y="10462562"/>
                  </a:lnTo>
                  <a:lnTo>
                    <a:pt x="4028440" y="9932973"/>
                  </a:lnTo>
                  <a:lnTo>
                    <a:pt x="7620000" y="9935512"/>
                  </a:lnTo>
                  <a:lnTo>
                    <a:pt x="7620000" y="9577373"/>
                  </a:lnTo>
                  <a:lnTo>
                    <a:pt x="7623809" y="5080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37C9EF"/>
            </a:solidFill>
          </p:spPr>
        </p:sp>
      </p:grpSp>
      <p:grpSp>
        <p:nvGrpSpPr>
          <p:cNvPr id="20" name="Group 20"/>
          <p:cNvGrpSpPr/>
          <p:nvPr/>
        </p:nvGrpSpPr>
        <p:grpSpPr>
          <a:xfrm rot="-10800000">
            <a:off x="12905414" y="4810743"/>
            <a:ext cx="2928601" cy="3957764"/>
            <a:chOff x="0" y="0"/>
            <a:chExt cx="7620000" cy="10297804"/>
          </a:xfrm>
        </p:grpSpPr>
        <p:sp>
          <p:nvSpPr>
            <p:cNvPr id="21" name="Freeform 21"/>
            <p:cNvSpPr/>
            <p:nvPr/>
          </p:nvSpPr>
          <p:spPr>
            <a:xfrm>
              <a:off x="-1270" y="-2540"/>
              <a:ext cx="7623809" cy="10300344"/>
            </a:xfrm>
            <a:custGeom>
              <a:avLst/>
              <a:gdLst/>
              <a:ahLst/>
              <a:cxnLst/>
              <a:rect l="l" t="t" r="r" b="b"/>
              <a:pathLst>
                <a:path w="7623809" h="10300344">
                  <a:moveTo>
                    <a:pt x="3810" y="0"/>
                  </a:moveTo>
                  <a:lnTo>
                    <a:pt x="0" y="9410074"/>
                  </a:lnTo>
                  <a:lnTo>
                    <a:pt x="0" y="9768214"/>
                  </a:lnTo>
                  <a:lnTo>
                    <a:pt x="3591560" y="9770755"/>
                  </a:lnTo>
                  <a:lnTo>
                    <a:pt x="3810000" y="10300344"/>
                  </a:lnTo>
                  <a:lnTo>
                    <a:pt x="4028440" y="9770755"/>
                  </a:lnTo>
                  <a:lnTo>
                    <a:pt x="7620000" y="9773294"/>
                  </a:lnTo>
                  <a:lnTo>
                    <a:pt x="7620000" y="9415155"/>
                  </a:lnTo>
                  <a:lnTo>
                    <a:pt x="7623809" y="5080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2C92D5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2625356" y="5652902"/>
            <a:ext cx="1998225" cy="1362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FFFFFF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Simplified Investment Decisions</a:t>
            </a:r>
            <a:endParaRPr lang="en-US" sz="2600" spc="78">
              <a:solidFill>
                <a:srgbClr val="FFFFFF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143284" y="5652902"/>
            <a:ext cx="2185261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FFFFFF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Security and Transparency</a:t>
            </a:r>
            <a:endParaRPr lang="en-US" sz="2600" spc="78">
              <a:solidFill>
                <a:srgbClr val="FFFFFF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9645369" y="5739869"/>
            <a:ext cx="1998225" cy="905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40"/>
              </a:lnSpc>
            </a:pPr>
            <a:r>
              <a:rPr lang="en-US" sz="2600" spc="78">
                <a:solidFill>
                  <a:srgbClr val="FFFFFF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Real Time Monitoring</a:t>
            </a:r>
            <a:endParaRPr lang="en-US" sz="2600" spc="78">
              <a:solidFill>
                <a:srgbClr val="FFFFFF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994361" y="5749394"/>
            <a:ext cx="2750707" cy="809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65"/>
              </a:lnSpc>
            </a:pPr>
            <a:r>
              <a:rPr lang="en-US" sz="2335" spc="70">
                <a:solidFill>
                  <a:srgbClr val="FFFFFF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Personalized</a:t>
            </a:r>
            <a:endParaRPr lang="en-US" sz="2335" spc="70">
              <a:solidFill>
                <a:srgbClr val="FFFFFF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  <a:p>
            <a:pPr marL="0" lvl="0" indent="0" algn="ctr">
              <a:lnSpc>
                <a:spcPts val="3265"/>
              </a:lnSpc>
            </a:pPr>
            <a:r>
              <a:rPr lang="en-US" sz="2335" spc="70">
                <a:solidFill>
                  <a:srgbClr val="FFFFFF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rPr>
              <a:t>Recommendations </a:t>
            </a:r>
            <a:endParaRPr lang="en-US" sz="2335" spc="70">
              <a:solidFill>
                <a:srgbClr val="FFFFFF"/>
              </a:solidFill>
              <a:latin typeface="Aileron" panose="00000500000000000000"/>
              <a:ea typeface="Aileron" panose="00000500000000000000"/>
              <a:cs typeface="Aileron" panose="00000500000000000000"/>
              <a:sym typeface="Aileron" panose="00000500000000000000"/>
            </a:endParaRPr>
          </a:p>
        </p:txBody>
      </p:sp>
      <p:grpSp>
        <p:nvGrpSpPr>
          <p:cNvPr id="26" name="Group 26"/>
          <p:cNvGrpSpPr/>
          <p:nvPr/>
        </p:nvGrpSpPr>
        <p:grpSpPr>
          <a:xfrm rot="0">
            <a:off x="3550138" y="1234872"/>
            <a:ext cx="11187724" cy="1039832"/>
            <a:chOff x="0" y="0"/>
            <a:chExt cx="14916965" cy="1386443"/>
          </a:xfrm>
        </p:grpSpPr>
        <p:sp>
          <p:nvSpPr>
            <p:cNvPr id="27" name="TextBox 27"/>
            <p:cNvSpPr txBox="1"/>
            <p:nvPr/>
          </p:nvSpPr>
          <p:spPr>
            <a:xfrm>
              <a:off x="0" y="807746"/>
              <a:ext cx="14916965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640"/>
                </a:lnSpc>
              </a:pPr>
              <a:r>
                <a:rPr lang="en-US" sz="2600" spc="78">
                  <a:solidFill>
                    <a:srgbClr val="191919"/>
                  </a:solidFill>
                  <a:latin typeface="Aileron" panose="00000500000000000000"/>
                  <a:ea typeface="Aileron" panose="00000500000000000000"/>
                  <a:cs typeface="Aileron" panose="00000500000000000000"/>
                  <a:sym typeface="Aileron" panose="00000500000000000000"/>
                </a:rPr>
                <a:t>Project Outcomes</a:t>
              </a:r>
              <a:endParaRPr lang="en-US" sz="2600" spc="78">
                <a:solidFill>
                  <a:srgbClr val="191919"/>
                </a:solidFill>
                <a:latin typeface="Aileron" panose="00000500000000000000"/>
                <a:ea typeface="Aileron" panose="00000500000000000000"/>
                <a:cs typeface="Aileron" panose="00000500000000000000"/>
                <a:sym typeface="Aileron" panose="00000500000000000000"/>
              </a:endParaRP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14916965" cy="767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4715"/>
                </a:lnSpc>
              </a:pPr>
              <a:r>
                <a:rPr lang="en-US" sz="3600" b="1" spc="107">
                  <a:solidFill>
                    <a:srgbClr val="191919"/>
                  </a:solidFill>
                  <a:latin typeface="Aileron Ultra-Bold" panose="00000A00000000000000"/>
                  <a:ea typeface="Aileron Ultra-Bold" panose="00000A00000000000000"/>
                  <a:cs typeface="Aileron Ultra-Bold" panose="00000A00000000000000"/>
                  <a:sym typeface="Aileron Ultra-Bold" panose="00000A00000000000000"/>
                </a:rPr>
                <a:t>SAFECRYPTOSTOCKS</a:t>
              </a:r>
              <a:endParaRPr lang="en-US" sz="3600" b="1" spc="107">
                <a:solidFill>
                  <a:srgbClr val="191919"/>
                </a:solidFill>
                <a:latin typeface="Aileron Ultra-Bold" panose="00000A00000000000000"/>
                <a:ea typeface="Aileron Ultra-Bold" panose="00000A00000000000000"/>
                <a:cs typeface="Aileron Ultra-Bold" panose="00000A00000000000000"/>
                <a:sym typeface="Aileron Ultra-Bold" panose="00000A00000000000000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 rot="0">
            <a:off x="0" y="9894225"/>
            <a:ext cx="18288000" cy="392775"/>
            <a:chOff x="0" y="0"/>
            <a:chExt cx="4816593" cy="103447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4816592" cy="103447"/>
            </a:xfrm>
            <a:custGeom>
              <a:avLst/>
              <a:gdLst/>
              <a:ahLst/>
              <a:cxnLst/>
              <a:rect l="l" t="t" r="r" b="b"/>
              <a:pathLst>
                <a:path w="4816592" h="103447">
                  <a:moveTo>
                    <a:pt x="0" y="0"/>
                  </a:moveTo>
                  <a:lnTo>
                    <a:pt x="4816592" y="0"/>
                  </a:lnTo>
                  <a:lnTo>
                    <a:pt x="4816592" y="103447"/>
                  </a:lnTo>
                  <a:lnTo>
                    <a:pt x="0" y="103447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4816593" cy="1415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32" name="Group 32"/>
          <p:cNvGrpSpPr/>
          <p:nvPr/>
        </p:nvGrpSpPr>
        <p:grpSpPr>
          <a:xfrm rot="0">
            <a:off x="-226701" y="0"/>
            <a:ext cx="19237656" cy="424430"/>
            <a:chOff x="0" y="0"/>
            <a:chExt cx="5066708" cy="111784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5066708" cy="111784"/>
            </a:xfrm>
            <a:custGeom>
              <a:avLst/>
              <a:gdLst/>
              <a:ahLst/>
              <a:cxnLst/>
              <a:rect l="l" t="t" r="r" b="b"/>
              <a:pathLst>
                <a:path w="5066708" h="111784">
                  <a:moveTo>
                    <a:pt x="0" y="0"/>
                  </a:moveTo>
                  <a:lnTo>
                    <a:pt x="5066708" y="0"/>
                  </a:lnTo>
                  <a:lnTo>
                    <a:pt x="5066708" y="111784"/>
                  </a:lnTo>
                  <a:lnTo>
                    <a:pt x="0" y="111784"/>
                  </a:lnTo>
                  <a:close/>
                </a:path>
              </a:pathLst>
            </a:custGeom>
            <a:solidFill>
              <a:srgbClr val="2C92D5"/>
            </a:solidFill>
            <a:ln cap="sq">
              <a:noFill/>
              <a:prstDash val="solid"/>
              <a:miter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-38100"/>
              <a:ext cx="5066708" cy="1498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06982" y="3143250"/>
            <a:ext cx="5965494" cy="6115050"/>
            <a:chOff x="0" y="0"/>
            <a:chExt cx="5907123" cy="605521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7015146" y="3712467"/>
            <a:ext cx="10740672" cy="4976616"/>
          </a:xfrm>
          <a:custGeom>
            <a:avLst/>
            <a:gdLst/>
            <a:ahLst/>
            <a:cxnLst/>
            <a:rect l="l" t="t" r="r" b="b"/>
            <a:pathLst>
              <a:path w="10740672" h="4976616">
                <a:moveTo>
                  <a:pt x="0" y="0"/>
                </a:moveTo>
                <a:lnTo>
                  <a:pt x="10740672" y="0"/>
                </a:lnTo>
                <a:lnTo>
                  <a:pt x="10740672" y="4976616"/>
                </a:lnTo>
                <a:lnTo>
                  <a:pt x="0" y="497661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6233" t="-89" r="-99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76657" y="3731517"/>
            <a:ext cx="5626144" cy="121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Provides an overview of the platform’s features and welcomes users.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06620" y="5367355"/>
            <a:ext cx="5166218" cy="17952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Introduction to the platform.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Links to other sections like login or signup.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marL="0" lvl="0" indent="0" algn="l">
              <a:lnSpc>
                <a:spcPts val="2900"/>
              </a:lnSpc>
              <a:spcBef>
                <a:spcPct val="0"/>
              </a:spcBef>
            </a:pPr>
          </a:p>
        </p:txBody>
      </p:sp>
      <p:sp>
        <p:nvSpPr>
          <p:cNvPr id="7" name="TextBox 7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HOME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144000" y="3143250"/>
            <a:ext cx="7178100" cy="6115050"/>
            <a:chOff x="0" y="0"/>
            <a:chExt cx="9570800" cy="8153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l="6274" r="6274"/>
            <a:stretch>
              <a:fillRect/>
            </a:stretch>
          </p:blipFill>
          <p:spPr>
            <a:xfrm>
              <a:off x="0" y="0"/>
              <a:ext cx="9570800" cy="8153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2295840" y="3143250"/>
            <a:ext cx="5965494" cy="6115050"/>
            <a:chOff x="0" y="0"/>
            <a:chExt cx="5907123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532885" y="3999959"/>
            <a:ext cx="5626144" cy="81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Enables new users to register and create accounts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695478" y="5367355"/>
            <a:ext cx="5166218" cy="288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Fields for User Details (name ,email, password).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Email Validation using JavaScript.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Password strength checker.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900"/>
              </a:lnSpc>
            </a:pPr>
            <a:r>
              <a:rPr lang="en-US" sz="2070" b="1" spc="62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stores user information securely in the database.</a:t>
            </a:r>
            <a:endParaRPr lang="en-US" sz="2070" b="1" spc="62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marL="0" lvl="0" indent="0" algn="l">
              <a:lnSpc>
                <a:spcPts val="2900"/>
              </a:lnSpc>
              <a:spcBef>
                <a:spcPct val="0"/>
              </a:spcBef>
            </a:pPr>
          </a:p>
        </p:txBody>
      </p:sp>
      <p:sp>
        <p:nvSpPr>
          <p:cNvPr id="8" name="TextBox 8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SIGNUP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431142" y="3143250"/>
            <a:ext cx="6780790" cy="6115050"/>
            <a:chOff x="0" y="0"/>
            <a:chExt cx="9041053" cy="8153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l="1694" r="1694"/>
            <a:stretch>
              <a:fillRect/>
            </a:stretch>
          </p:blipFill>
          <p:spPr>
            <a:xfrm>
              <a:off x="0" y="0"/>
              <a:ext cx="9041053" cy="8153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2295840" y="3143250"/>
            <a:ext cx="5965494" cy="6115050"/>
            <a:chOff x="0" y="0"/>
            <a:chExt cx="5907123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532885" y="3999959"/>
            <a:ext cx="5626144" cy="818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Allows Users to log in to their \accounts securely.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751190" y="5378896"/>
            <a:ext cx="5054795" cy="2463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Username and Password fields.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Login validation using JavaScript.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Error messages for invalid credentials.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Redirects to the dashboard upon successful login.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marL="0" lvl="0" indent="0" algn="l">
              <a:lnSpc>
                <a:spcPts val="2835"/>
              </a:lnSpc>
              <a:spcBef>
                <a:spcPct val="0"/>
              </a:spcBef>
            </a:pPr>
          </a:p>
        </p:txBody>
      </p:sp>
      <p:sp>
        <p:nvSpPr>
          <p:cNvPr id="8" name="TextBox 8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LOGIN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9431142" y="3143250"/>
            <a:ext cx="6780790" cy="6115050"/>
            <a:chOff x="0" y="0"/>
            <a:chExt cx="9041053" cy="81534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t="2873" b="2873"/>
            <a:stretch>
              <a:fillRect/>
            </a:stretch>
          </p:blipFill>
          <p:spPr>
            <a:xfrm>
              <a:off x="0" y="0"/>
              <a:ext cx="9041053" cy="8153400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2295840" y="3143250"/>
            <a:ext cx="5965494" cy="6115050"/>
            <a:chOff x="0" y="0"/>
            <a:chExt cx="5907123" cy="60552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55216"/>
            </a:xfrm>
            <a:custGeom>
              <a:avLst/>
              <a:gdLst/>
              <a:ahLst/>
              <a:cxnLst/>
              <a:rect l="l" t="t" r="r" b="b"/>
              <a:pathLst>
                <a:path w="5907123" h="6055216">
                  <a:moveTo>
                    <a:pt x="5782663" y="6055216"/>
                  </a:moveTo>
                  <a:lnTo>
                    <a:pt x="124460" y="6055216"/>
                  </a:lnTo>
                  <a:cubicBezTo>
                    <a:pt x="55880" y="6055216"/>
                    <a:pt x="0" y="5999336"/>
                    <a:pt x="0" y="593075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30756"/>
                  </a:lnTo>
                  <a:cubicBezTo>
                    <a:pt x="5907123" y="5999336"/>
                    <a:pt x="5851243" y="6055216"/>
                    <a:pt x="5782663" y="6055216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OTP VERIFICATION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465515" y="4910909"/>
            <a:ext cx="5626144" cy="161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Verifies user identity during login using a one-time password(OTP) sent to their registered mail.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522314" y="3794855"/>
            <a:ext cx="9555973" cy="4207877"/>
            <a:chOff x="0" y="0"/>
            <a:chExt cx="12741297" cy="561050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/>
            <a:srcRect l="1174" r="1174"/>
            <a:stretch>
              <a:fillRect/>
            </a:stretch>
          </p:blipFill>
          <p:spPr>
            <a:xfrm>
              <a:off x="0" y="0"/>
              <a:ext cx="12741297" cy="561050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1220261" y="3171210"/>
            <a:ext cx="5965494" cy="6087090"/>
            <a:chOff x="0" y="0"/>
            <a:chExt cx="5907123" cy="602752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907123" cy="6027529"/>
            </a:xfrm>
            <a:custGeom>
              <a:avLst/>
              <a:gdLst/>
              <a:ahLst/>
              <a:cxnLst/>
              <a:rect l="l" t="t" r="r" b="b"/>
              <a:pathLst>
                <a:path w="5907123" h="6027529">
                  <a:moveTo>
                    <a:pt x="5782663" y="6027529"/>
                  </a:moveTo>
                  <a:lnTo>
                    <a:pt x="124460" y="6027529"/>
                  </a:lnTo>
                  <a:cubicBezTo>
                    <a:pt x="55880" y="6027529"/>
                    <a:pt x="0" y="5971649"/>
                    <a:pt x="0" y="590306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782663" y="0"/>
                  </a:lnTo>
                  <a:cubicBezTo>
                    <a:pt x="5851243" y="0"/>
                    <a:pt x="5907123" y="55880"/>
                    <a:pt x="5907123" y="124460"/>
                  </a:cubicBezTo>
                  <a:lnTo>
                    <a:pt x="5907123" y="5903069"/>
                  </a:lnTo>
                  <a:cubicBezTo>
                    <a:pt x="5907123" y="5971649"/>
                    <a:pt x="5851243" y="6027529"/>
                    <a:pt x="5782663" y="6027529"/>
                  </a:cubicBezTo>
                  <a:close/>
                </a:path>
              </a:pathLst>
            </a:custGeom>
            <a:solidFill>
              <a:srgbClr val="9FE7F5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3157849" y="-5262707"/>
            <a:ext cx="11301259" cy="5262707"/>
          </a:xfrm>
          <a:custGeom>
            <a:avLst/>
            <a:gdLst/>
            <a:ahLst/>
            <a:cxnLst/>
            <a:rect l="l" t="t" r="r" b="b"/>
            <a:pathLst>
              <a:path w="11301259" h="5262707">
                <a:moveTo>
                  <a:pt x="0" y="0"/>
                </a:moveTo>
                <a:lnTo>
                  <a:pt x="11301259" y="0"/>
                </a:lnTo>
                <a:lnTo>
                  <a:pt x="11301259" y="5262707"/>
                </a:lnTo>
                <a:lnTo>
                  <a:pt x="0" y="52627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73" r="-1173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89936" y="3813905"/>
            <a:ext cx="5626144" cy="1218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215"/>
              </a:lnSpc>
              <a:spcBef>
                <a:spcPct val="0"/>
              </a:spcBef>
            </a:pPr>
            <a:r>
              <a:rPr lang="en-US" sz="2925" b="1" spc="11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Displays an interactive dashboard with market trends and portfolio insights.</a:t>
            </a:r>
            <a:endParaRPr lang="en-US" sz="2925" b="1" spc="11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675611" y="5497781"/>
            <a:ext cx="5054795" cy="3167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Key Features: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Real-time Crypto currency data updates.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Quick access to portfolio and market analysis.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  <a:r>
              <a:rPr lang="en-US" sz="2025" b="1" spc="60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Dynamic content powered by JavaScript.</a:t>
            </a:r>
            <a:endParaRPr lang="en-US" sz="2025" b="1" spc="60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  <a:p>
            <a:pPr algn="l">
              <a:lnSpc>
                <a:spcPts val="2835"/>
              </a:lnSpc>
            </a:pPr>
          </a:p>
          <a:p>
            <a:pPr marL="0" lvl="0" indent="0" algn="l">
              <a:lnSpc>
                <a:spcPts val="2835"/>
              </a:lnSpc>
              <a:spcBef>
                <a:spcPct val="0"/>
              </a:spcBef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4012328" y="1268285"/>
            <a:ext cx="10263345" cy="1183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0"/>
              </a:lnSpc>
            </a:pPr>
            <a:r>
              <a:rPr lang="en-US" sz="7305" b="1" spc="284">
                <a:solidFill>
                  <a:srgbClr val="191919"/>
                </a:solidFill>
                <a:latin typeface="Aileron Bold" panose="00000800000000000000"/>
                <a:ea typeface="Aileron Bold" panose="00000800000000000000"/>
                <a:cs typeface="Aileron Bold" panose="00000800000000000000"/>
                <a:sym typeface="Aileron Bold" panose="00000800000000000000"/>
              </a:rPr>
              <a:t>DASHBOARD PAGE</a:t>
            </a:r>
            <a:endParaRPr lang="en-US" sz="7305" b="1" spc="284">
              <a:solidFill>
                <a:srgbClr val="191919"/>
              </a:solidFill>
              <a:latin typeface="Aileron Bold" panose="00000800000000000000"/>
              <a:ea typeface="Aileron Bold" panose="00000800000000000000"/>
              <a:cs typeface="Aileron Bold" panose="00000800000000000000"/>
              <a:sym typeface="Aileron Bold" panose="000008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3362</Words>
  <Application>WPS Presentation</Application>
  <PresentationFormat>On-screen Show (4:3)</PresentationFormat>
  <Paragraphs>246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3" baseType="lpstr">
      <vt:lpstr>Arial</vt:lpstr>
      <vt:lpstr>SimSun</vt:lpstr>
      <vt:lpstr>Wingdings</vt:lpstr>
      <vt:lpstr>Open Sans Extra Bold</vt:lpstr>
      <vt:lpstr>Canva Sans Bold</vt:lpstr>
      <vt:lpstr>Arial</vt:lpstr>
      <vt:lpstr>Aileron</vt:lpstr>
      <vt:lpstr>Aileron Ultra-Bold</vt:lpstr>
      <vt:lpstr>Aileron Bold</vt:lpstr>
      <vt:lpstr>Aileron Italics</vt:lpstr>
      <vt:lpstr>Poppins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WISE IMPLEMENTATION</dc:title>
  <dc:creator/>
  <cp:lastModifiedBy>karthik reddy</cp:lastModifiedBy>
  <cp:revision>2</cp:revision>
  <dcterms:created xsi:type="dcterms:W3CDTF">2006-08-16T00:00:00Z</dcterms:created>
  <dcterms:modified xsi:type="dcterms:W3CDTF">2024-12-26T12:08:55Z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4B6B68F1E6714B68A2EFBDA8E4A29DC8_12</vt:lpwstr>
  </property>
  <property fmtid="{D5CDD505-2E9C-101B-9397-08002B2CF9AE}" pid="3" name="KSOProductBuildVer">
    <vt:lpwstr>1033-12.2.0.19307</vt:lpwstr>
  </property>
</Properties>
</file>

<file path=docProps/thumbnail.jpeg>
</file>